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7" r:id="rId2"/>
    <p:sldId id="351" r:id="rId3"/>
    <p:sldId id="330" r:id="rId4"/>
    <p:sldId id="265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CC"/>
    <a:srgbClr val="052F61"/>
    <a:srgbClr val="FF9966"/>
    <a:srgbClr val="FF00FF"/>
    <a:srgbClr val="FDE3FD"/>
    <a:srgbClr val="FFCCFF"/>
    <a:srgbClr val="66FFFF"/>
    <a:srgbClr val="99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68B9A-73B3-4729-BA9E-0E22C8C285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FA979A9-7412-4CC6-B515-B601A5C28A7D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indent="0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民國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77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日於臺東高商設立「省立成功高級職業學校籌備處」。並由當時東商吳校長昇齊兼任 副主任，顏主任水泉兼任教務組長。歷經二年半艱苦的籌備過程，「臺灣省立成功商業水產職業學校」 終於在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79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b="1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日正式宣告成立。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B2054F0-A709-4E07-B5D2-831221FDE798}" type="parTrans" cxnId="{CE82D351-16D3-4F9F-B2A8-9BC055FC5507}">
      <dgm:prSet/>
      <dgm:spPr/>
      <dgm:t>
        <a:bodyPr/>
        <a:lstStyle/>
        <a:p>
          <a:endParaRPr lang="zh-TW" altLang="en-US"/>
        </a:p>
      </dgm:t>
    </dgm:pt>
    <dgm:pt modelId="{EB7F4089-4084-434E-AD87-0CAC910CE148}" type="sibTrans" cxnId="{CE82D351-16D3-4F9F-B2A8-9BC055FC5507}">
      <dgm:prSet/>
      <dgm:spPr/>
      <dgm:t>
        <a:bodyPr/>
        <a:lstStyle/>
        <a:p>
          <a:endParaRPr lang="zh-TW" altLang="en-US"/>
        </a:p>
      </dgm:t>
    </dgm:pt>
    <dgm:pt modelId="{AC74D445-565B-4ED7-8443-E04EDC57E898}">
      <dgm:prSet phldrT="[文字]"/>
      <dgm:spPr>
        <a:solidFill>
          <a:srgbClr val="33CCCC"/>
        </a:solidFill>
      </dgm:spPr>
      <dgm:t>
        <a:bodyPr/>
        <a:lstStyle/>
        <a:p>
          <a:r>
            <a:rPr lang="zh-TW" b="1" dirty="0" smtClean="0">
              <a:latin typeface="標楷體" pitchFamily="65" charset="-120"/>
              <a:ea typeface="標楷體" pitchFamily="65" charset="-120"/>
            </a:rPr>
            <a:t>本校地理位置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位於徧鄉</a:t>
          </a:r>
          <a:r>
            <a:rPr lang="zh-TW" b="1" dirty="0" smtClean="0">
              <a:latin typeface="標楷體" pitchFamily="65" charset="-120"/>
              <a:ea typeface="標楷體" pitchFamily="65" charset="-120"/>
            </a:rPr>
            <a:t>，學生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上放學每日備有學生交通車，台東市、彰原及泰源線三線固定班次，另於休假前加開直達台東火車站專車，以及家長接送、自行車、步行返家等</a:t>
          </a:r>
          <a:r>
            <a:rPr lang="zh-TW" b="1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90813211-CEE3-450F-872A-5AD88353EB50}" type="parTrans" cxnId="{B04B36C5-F54E-4FB6-B75F-D593D96827C9}">
      <dgm:prSet/>
      <dgm:spPr/>
      <dgm:t>
        <a:bodyPr/>
        <a:lstStyle/>
        <a:p>
          <a:endParaRPr lang="zh-TW" altLang="en-US"/>
        </a:p>
      </dgm:t>
    </dgm:pt>
    <dgm:pt modelId="{D143700C-E313-4E0D-9B5C-04299EF2C67C}" type="sibTrans" cxnId="{B04B36C5-F54E-4FB6-B75F-D593D96827C9}">
      <dgm:prSet/>
      <dgm:spPr/>
      <dgm:t>
        <a:bodyPr/>
        <a:lstStyle/>
        <a:p>
          <a:endParaRPr lang="zh-TW" altLang="en-US"/>
        </a:p>
      </dgm:t>
    </dgm:pt>
    <dgm:pt modelId="{F832FCE3-E43A-42C6-B311-092AB4D24F60}">
      <dgm:prSet phldrT="[文字]"/>
      <dgm:spPr>
        <a:solidFill>
          <a:srgbClr val="CC99FF"/>
        </a:soli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本校希望能從小細節、平時的課程即教導學生交通安全的重要性，各項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學程</a:t>
          </a:r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教學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融入</a:t>
          </a:r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交通安全的身影</a:t>
          </a:r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，期望能建立學生正確防險觀念</a:t>
          </a:r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dirty="0"/>
        </a:p>
      </dgm:t>
    </dgm:pt>
    <dgm:pt modelId="{F5B794C9-C423-42BC-A9F5-61CE052005A3}" type="parTrans" cxnId="{FB3EC8B5-26C8-4367-AD05-5B8CD4B65A00}">
      <dgm:prSet/>
      <dgm:spPr/>
      <dgm:t>
        <a:bodyPr/>
        <a:lstStyle/>
        <a:p>
          <a:endParaRPr lang="zh-TW" altLang="en-US"/>
        </a:p>
      </dgm:t>
    </dgm:pt>
    <dgm:pt modelId="{E08D47A8-0BF5-4CE1-BA59-6C7CA56C4C71}" type="sibTrans" cxnId="{FB3EC8B5-26C8-4367-AD05-5B8CD4B65A00}">
      <dgm:prSet/>
      <dgm:spPr/>
      <dgm:t>
        <a:bodyPr/>
        <a:lstStyle/>
        <a:p>
          <a:endParaRPr lang="zh-TW" altLang="en-US"/>
        </a:p>
      </dgm:t>
    </dgm:pt>
    <dgm:pt modelId="{B0F9830C-4030-4813-8719-A4AF60BB93CB}" type="pres">
      <dgm:prSet presAssocID="{BF168B9A-73B3-4729-BA9E-0E22C8C285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E1750EC9-F171-4883-803F-CFAD8877F921}" type="pres">
      <dgm:prSet presAssocID="{BF168B9A-73B3-4729-BA9E-0E22C8C28561}" presName="Name1" presStyleCnt="0"/>
      <dgm:spPr/>
    </dgm:pt>
    <dgm:pt modelId="{C7A30EBB-C165-4F3B-8E35-934E2CD0057C}" type="pres">
      <dgm:prSet presAssocID="{BF168B9A-73B3-4729-BA9E-0E22C8C28561}" presName="cycle" presStyleCnt="0"/>
      <dgm:spPr/>
    </dgm:pt>
    <dgm:pt modelId="{C62455E3-75B9-44CD-8A76-15BD8EDC5E1A}" type="pres">
      <dgm:prSet presAssocID="{BF168B9A-73B3-4729-BA9E-0E22C8C28561}" presName="srcNode" presStyleLbl="node1" presStyleIdx="0" presStyleCnt="3"/>
      <dgm:spPr/>
    </dgm:pt>
    <dgm:pt modelId="{7E0E24B5-0CC9-43EB-807F-30D3693CDD96}" type="pres">
      <dgm:prSet presAssocID="{BF168B9A-73B3-4729-BA9E-0E22C8C2856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4CBCDECE-8BCC-47CC-9ED3-258C62D782E4}" type="pres">
      <dgm:prSet presAssocID="{BF168B9A-73B3-4729-BA9E-0E22C8C28561}" presName="extraNode" presStyleLbl="node1" presStyleIdx="0" presStyleCnt="3"/>
      <dgm:spPr/>
    </dgm:pt>
    <dgm:pt modelId="{08406510-F208-4B83-B71D-6E483BF6CEE7}" type="pres">
      <dgm:prSet presAssocID="{BF168B9A-73B3-4729-BA9E-0E22C8C28561}" presName="dstNode" presStyleLbl="node1" presStyleIdx="0" presStyleCnt="3"/>
      <dgm:spPr/>
    </dgm:pt>
    <dgm:pt modelId="{1AD59759-FDAB-4CDD-B7BD-F97B4B40CA1B}" type="pres">
      <dgm:prSet presAssocID="{4FA979A9-7412-4CC6-B515-B601A5C28A7D}" presName="text_1" presStyleLbl="node1" presStyleIdx="0" presStyleCnt="3" custScaleY="126440" custLinFactNeighborX="-1382" custLinFactNeighborY="-34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AD5F61-13D8-4437-BDB8-903EB56A6366}" type="pres">
      <dgm:prSet presAssocID="{4FA979A9-7412-4CC6-B515-B601A5C28A7D}" presName="accent_1" presStyleCnt="0"/>
      <dgm:spPr/>
    </dgm:pt>
    <dgm:pt modelId="{4ACD5E18-4A6D-4128-BA9A-1717D0351700}" type="pres">
      <dgm:prSet presAssocID="{4FA979A9-7412-4CC6-B515-B601A5C28A7D}" presName="accentRepeatNode" presStyleLbl="solidFgAcc1" presStyleIdx="0" presStyleCnt="3"/>
      <dgm:spPr>
        <a:solidFill>
          <a:schemeClr val="bg1"/>
        </a:solidFill>
      </dgm:spPr>
    </dgm:pt>
    <dgm:pt modelId="{ADB6A8B8-78B1-414A-8DE6-4BF14B7B5176}" type="pres">
      <dgm:prSet presAssocID="{AC74D445-565B-4ED7-8443-E04EDC57E898}" presName="text_2" presStyleLbl="node1" presStyleIdx="1" presStyleCnt="3" custScaleY="1208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6006AD-A745-4E51-A55E-1B93A8187051}" type="pres">
      <dgm:prSet presAssocID="{AC74D445-565B-4ED7-8443-E04EDC57E898}" presName="accent_2" presStyleCnt="0"/>
      <dgm:spPr/>
    </dgm:pt>
    <dgm:pt modelId="{515D45B8-FC5B-40A3-817E-ADAEFE6C2391}" type="pres">
      <dgm:prSet presAssocID="{AC74D445-565B-4ED7-8443-E04EDC57E898}" presName="accentRepeatNode" presStyleLbl="solidFgAcc1" presStyleIdx="1" presStyleCnt="3"/>
      <dgm:spPr/>
    </dgm:pt>
    <dgm:pt modelId="{D71725F6-D0DA-43B1-9D5C-87C661573CBE}" type="pres">
      <dgm:prSet presAssocID="{F832FCE3-E43A-42C6-B311-092AB4D24F60}" presName="text_3" presStyleLbl="node1" presStyleIdx="2" presStyleCnt="3" custScaleY="1265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5AB8B-5616-4DBE-929B-73E0E1D55CB2}" type="pres">
      <dgm:prSet presAssocID="{F832FCE3-E43A-42C6-B311-092AB4D24F60}" presName="accent_3" presStyleCnt="0"/>
      <dgm:spPr/>
    </dgm:pt>
    <dgm:pt modelId="{73582B91-E0D9-41D8-9F58-85FD7B730107}" type="pres">
      <dgm:prSet presAssocID="{F832FCE3-E43A-42C6-B311-092AB4D24F60}" presName="accentRepeatNode" presStyleLbl="solidFgAcc1" presStyleIdx="2" presStyleCnt="3"/>
      <dgm:spPr/>
    </dgm:pt>
  </dgm:ptLst>
  <dgm:cxnLst>
    <dgm:cxn modelId="{868699FB-1C68-45BC-896C-7B55FA2DD724}" type="presOf" srcId="{AC74D445-565B-4ED7-8443-E04EDC57E898}" destId="{ADB6A8B8-78B1-414A-8DE6-4BF14B7B5176}" srcOrd="0" destOrd="0" presId="urn:microsoft.com/office/officeart/2008/layout/VerticalCurvedList"/>
    <dgm:cxn modelId="{B04B36C5-F54E-4FB6-B75F-D593D96827C9}" srcId="{BF168B9A-73B3-4729-BA9E-0E22C8C28561}" destId="{AC74D445-565B-4ED7-8443-E04EDC57E898}" srcOrd="1" destOrd="0" parTransId="{90813211-CEE3-450F-872A-5AD88353EB50}" sibTransId="{D143700C-E313-4E0D-9B5C-04299EF2C67C}"/>
    <dgm:cxn modelId="{9A0AF162-1257-44F3-833C-95283CECEDA2}" type="presOf" srcId="{BF168B9A-73B3-4729-BA9E-0E22C8C28561}" destId="{B0F9830C-4030-4813-8719-A4AF60BB93CB}" srcOrd="0" destOrd="0" presId="urn:microsoft.com/office/officeart/2008/layout/VerticalCurvedList"/>
    <dgm:cxn modelId="{B06D8AC0-20D7-40E6-A814-789B2783949C}" type="presOf" srcId="{EB7F4089-4084-434E-AD87-0CAC910CE148}" destId="{7E0E24B5-0CC9-43EB-807F-30D3693CDD96}" srcOrd="0" destOrd="0" presId="urn:microsoft.com/office/officeart/2008/layout/VerticalCurvedList"/>
    <dgm:cxn modelId="{A44CACD4-58AD-4FBE-B9C4-58D6ED23A0FC}" type="presOf" srcId="{4FA979A9-7412-4CC6-B515-B601A5C28A7D}" destId="{1AD59759-FDAB-4CDD-B7BD-F97B4B40CA1B}" srcOrd="0" destOrd="0" presId="urn:microsoft.com/office/officeart/2008/layout/VerticalCurvedList"/>
    <dgm:cxn modelId="{01E08788-E12A-45C2-B0F0-002BBFEB6333}" type="presOf" srcId="{F832FCE3-E43A-42C6-B311-092AB4D24F60}" destId="{D71725F6-D0DA-43B1-9D5C-87C661573CBE}" srcOrd="0" destOrd="0" presId="urn:microsoft.com/office/officeart/2008/layout/VerticalCurvedList"/>
    <dgm:cxn modelId="{CE82D351-16D3-4F9F-B2A8-9BC055FC5507}" srcId="{BF168B9A-73B3-4729-BA9E-0E22C8C28561}" destId="{4FA979A9-7412-4CC6-B515-B601A5C28A7D}" srcOrd="0" destOrd="0" parTransId="{9B2054F0-A709-4E07-B5D2-831221FDE798}" sibTransId="{EB7F4089-4084-434E-AD87-0CAC910CE148}"/>
    <dgm:cxn modelId="{FB3EC8B5-26C8-4367-AD05-5B8CD4B65A00}" srcId="{BF168B9A-73B3-4729-BA9E-0E22C8C28561}" destId="{F832FCE3-E43A-42C6-B311-092AB4D24F60}" srcOrd="2" destOrd="0" parTransId="{F5B794C9-C423-42BC-A9F5-61CE052005A3}" sibTransId="{E08D47A8-0BF5-4CE1-BA59-6C7CA56C4C71}"/>
    <dgm:cxn modelId="{1C7FD9D9-0CF2-4012-BA33-95199F628774}" type="presParOf" srcId="{B0F9830C-4030-4813-8719-A4AF60BB93CB}" destId="{E1750EC9-F171-4883-803F-CFAD8877F921}" srcOrd="0" destOrd="0" presId="urn:microsoft.com/office/officeart/2008/layout/VerticalCurvedList"/>
    <dgm:cxn modelId="{C45A10C8-EF4F-46D9-9D86-DE8496FA0CE1}" type="presParOf" srcId="{E1750EC9-F171-4883-803F-CFAD8877F921}" destId="{C7A30EBB-C165-4F3B-8E35-934E2CD0057C}" srcOrd="0" destOrd="0" presId="urn:microsoft.com/office/officeart/2008/layout/VerticalCurvedList"/>
    <dgm:cxn modelId="{C5E2750A-E2EF-4BCF-9A4C-9F1BFB66D712}" type="presParOf" srcId="{C7A30EBB-C165-4F3B-8E35-934E2CD0057C}" destId="{C62455E3-75B9-44CD-8A76-15BD8EDC5E1A}" srcOrd="0" destOrd="0" presId="urn:microsoft.com/office/officeart/2008/layout/VerticalCurvedList"/>
    <dgm:cxn modelId="{C6536D0F-A8F6-4A7A-9990-9B45AF73C623}" type="presParOf" srcId="{C7A30EBB-C165-4F3B-8E35-934E2CD0057C}" destId="{7E0E24B5-0CC9-43EB-807F-30D3693CDD96}" srcOrd="1" destOrd="0" presId="urn:microsoft.com/office/officeart/2008/layout/VerticalCurvedList"/>
    <dgm:cxn modelId="{6687F76B-860F-4BE5-8512-E78B1E213E89}" type="presParOf" srcId="{C7A30EBB-C165-4F3B-8E35-934E2CD0057C}" destId="{4CBCDECE-8BCC-47CC-9ED3-258C62D782E4}" srcOrd="2" destOrd="0" presId="urn:microsoft.com/office/officeart/2008/layout/VerticalCurvedList"/>
    <dgm:cxn modelId="{C884AFC5-24F6-49E0-97AD-21D2C1D70EB9}" type="presParOf" srcId="{C7A30EBB-C165-4F3B-8E35-934E2CD0057C}" destId="{08406510-F208-4B83-B71D-6E483BF6CEE7}" srcOrd="3" destOrd="0" presId="urn:microsoft.com/office/officeart/2008/layout/VerticalCurvedList"/>
    <dgm:cxn modelId="{4BDBBF30-1C54-4A50-889D-3A2C00F98E9F}" type="presParOf" srcId="{E1750EC9-F171-4883-803F-CFAD8877F921}" destId="{1AD59759-FDAB-4CDD-B7BD-F97B4B40CA1B}" srcOrd="1" destOrd="0" presId="urn:microsoft.com/office/officeart/2008/layout/VerticalCurvedList"/>
    <dgm:cxn modelId="{EC4E3572-90F3-41A9-BEF2-7DB4B0D5C648}" type="presParOf" srcId="{E1750EC9-F171-4883-803F-CFAD8877F921}" destId="{2FAD5F61-13D8-4437-BDB8-903EB56A6366}" srcOrd="2" destOrd="0" presId="urn:microsoft.com/office/officeart/2008/layout/VerticalCurvedList"/>
    <dgm:cxn modelId="{4BFEBA2C-4FBB-40CC-958F-F6F72200ABA0}" type="presParOf" srcId="{2FAD5F61-13D8-4437-BDB8-903EB56A6366}" destId="{4ACD5E18-4A6D-4128-BA9A-1717D0351700}" srcOrd="0" destOrd="0" presId="urn:microsoft.com/office/officeart/2008/layout/VerticalCurvedList"/>
    <dgm:cxn modelId="{33B24D16-A186-4190-8F8D-6D9D5D4B88CD}" type="presParOf" srcId="{E1750EC9-F171-4883-803F-CFAD8877F921}" destId="{ADB6A8B8-78B1-414A-8DE6-4BF14B7B5176}" srcOrd="3" destOrd="0" presId="urn:microsoft.com/office/officeart/2008/layout/VerticalCurvedList"/>
    <dgm:cxn modelId="{2E83B9BC-8198-4EAB-B9EF-D7954B5EC095}" type="presParOf" srcId="{E1750EC9-F171-4883-803F-CFAD8877F921}" destId="{246006AD-A745-4E51-A55E-1B93A8187051}" srcOrd="4" destOrd="0" presId="urn:microsoft.com/office/officeart/2008/layout/VerticalCurvedList"/>
    <dgm:cxn modelId="{7ECB229A-999C-4521-A434-BEF2C5A4C5EC}" type="presParOf" srcId="{246006AD-A745-4E51-A55E-1B93A8187051}" destId="{515D45B8-FC5B-40A3-817E-ADAEFE6C2391}" srcOrd="0" destOrd="0" presId="urn:microsoft.com/office/officeart/2008/layout/VerticalCurvedList"/>
    <dgm:cxn modelId="{8E97A220-DE0D-43A8-92D7-D52E29AA2203}" type="presParOf" srcId="{E1750EC9-F171-4883-803F-CFAD8877F921}" destId="{D71725F6-D0DA-43B1-9D5C-87C661573CBE}" srcOrd="5" destOrd="0" presId="urn:microsoft.com/office/officeart/2008/layout/VerticalCurvedList"/>
    <dgm:cxn modelId="{55EBA498-2320-4DA5-9EF9-F7D052ED46E9}" type="presParOf" srcId="{E1750EC9-F171-4883-803F-CFAD8877F921}" destId="{5B25AB8B-5616-4DBE-929B-73E0E1D55CB2}" srcOrd="6" destOrd="0" presId="urn:microsoft.com/office/officeart/2008/layout/VerticalCurvedList"/>
    <dgm:cxn modelId="{BF3B29D0-DAD2-4A21-A3A8-43F76ECC41EB}" type="presParOf" srcId="{5B25AB8B-5616-4DBE-929B-73E0E1D55CB2}" destId="{73582B91-E0D9-41D8-9F58-85FD7B7301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E24B5-0CC9-43EB-807F-30D3693CDD96}">
      <dsp:nvSpPr>
        <dsp:cNvPr id="0" name=""/>
        <dsp:cNvSpPr/>
      </dsp:nvSpPr>
      <dsp:spPr>
        <a:xfrm>
          <a:off x="-6271097" y="-959633"/>
          <a:ext cx="7467137" cy="7467137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59759-FDAB-4CDD-B7BD-F97B4B40CA1B}">
      <dsp:nvSpPr>
        <dsp:cNvPr id="0" name=""/>
        <dsp:cNvSpPr/>
      </dsp:nvSpPr>
      <dsp:spPr>
        <a:xfrm>
          <a:off x="655728" y="369998"/>
          <a:ext cx="8271749" cy="140294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7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民國</a:t>
          </a:r>
          <a:r>
            <a:rPr lang="en-US" altLang="zh-TW" sz="2100" b="1" kern="1200" dirty="0" smtClean="0">
              <a:latin typeface="標楷體" pitchFamily="65" charset="-120"/>
              <a:ea typeface="標楷體" pitchFamily="65" charset="-120"/>
            </a:rPr>
            <a:t>77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100" b="1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100" b="1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日於臺東高商設立「省立成功高級職業學校籌備處」。並由當時東商吳校長昇齊兼任 副主任，顏主任水泉兼任教務組長。歷經二年半艱苦的籌備過程，「臺灣省立成功商業水產職業學校」 終於在</a:t>
          </a:r>
          <a:r>
            <a:rPr lang="en-US" altLang="zh-TW" sz="2100" b="1" kern="1200" dirty="0" smtClean="0">
              <a:latin typeface="標楷體" pitchFamily="65" charset="-120"/>
              <a:ea typeface="標楷體" pitchFamily="65" charset="-120"/>
            </a:rPr>
            <a:t>79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2100" b="1" kern="1200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月</a:t>
          </a:r>
          <a:r>
            <a:rPr lang="en-US" altLang="zh-TW" sz="2100" b="1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日正式宣告成立。</a:t>
          </a:r>
          <a:endParaRPr lang="zh-TW" altLang="en-US" sz="2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55728" y="369998"/>
        <a:ext cx="8271749" cy="1402945"/>
      </dsp:txXfrm>
    </dsp:sp>
    <dsp:sp modelId="{4ACD5E18-4A6D-4128-BA9A-1717D0351700}">
      <dsp:nvSpPr>
        <dsp:cNvPr id="0" name=""/>
        <dsp:cNvSpPr/>
      </dsp:nvSpPr>
      <dsp:spPr>
        <a:xfrm>
          <a:off x="76560" y="416090"/>
          <a:ext cx="1386967" cy="1386967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6A8B8-78B1-414A-8DE6-4BF14B7B5176}">
      <dsp:nvSpPr>
        <dsp:cNvPr id="0" name=""/>
        <dsp:cNvSpPr/>
      </dsp:nvSpPr>
      <dsp:spPr>
        <a:xfrm>
          <a:off x="1173374" y="2103336"/>
          <a:ext cx="7868418" cy="1341197"/>
        </a:xfrm>
        <a:prstGeom prst="rect">
          <a:avLst/>
        </a:prstGeom>
        <a:solidFill>
          <a:srgbClr val="33CCCC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72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dirty="0" smtClean="0">
              <a:latin typeface="標楷體" pitchFamily="65" charset="-120"/>
              <a:ea typeface="標楷體" pitchFamily="65" charset="-120"/>
            </a:rPr>
            <a:t>本校地理位置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位於徧鄉</a:t>
          </a:r>
          <a:r>
            <a:rPr lang="zh-TW" sz="2100" b="1" kern="1200" dirty="0" smtClean="0">
              <a:latin typeface="標楷體" pitchFamily="65" charset="-120"/>
              <a:ea typeface="標楷體" pitchFamily="65" charset="-120"/>
            </a:rPr>
            <a:t>，學生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上放學每日備有學生交通車，台東市、彰原及泰源線三線固定班次，另於休假前加開直達台東火車站專車，以及家長接送、自行車、步行返家等</a:t>
          </a:r>
          <a:r>
            <a:rPr lang="zh-TW" sz="2100" b="1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1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173374" y="2103336"/>
        <a:ext cx="7868418" cy="1341197"/>
      </dsp:txXfrm>
    </dsp:sp>
    <dsp:sp modelId="{515D45B8-FC5B-40A3-817E-ADAEFE6C2391}">
      <dsp:nvSpPr>
        <dsp:cNvPr id="0" name=""/>
        <dsp:cNvSpPr/>
      </dsp:nvSpPr>
      <dsp:spPr>
        <a:xfrm>
          <a:off x="479890" y="2080451"/>
          <a:ext cx="1386967" cy="1386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725F6-D0DA-43B1-9D5C-87C661573CBE}">
      <dsp:nvSpPr>
        <dsp:cNvPr id="0" name=""/>
        <dsp:cNvSpPr/>
      </dsp:nvSpPr>
      <dsp:spPr>
        <a:xfrm>
          <a:off x="770044" y="3736423"/>
          <a:ext cx="8271749" cy="1403744"/>
        </a:xfrm>
        <a:prstGeom prst="rect">
          <a:avLst/>
        </a:prstGeom>
        <a:solidFill>
          <a:srgbClr val="CC99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72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100" b="1" kern="1200" dirty="0" smtClean="0">
              <a:latin typeface="標楷體" pitchFamily="65" charset="-120"/>
              <a:ea typeface="標楷體" pitchFamily="65" charset="-120"/>
            </a:rPr>
            <a:t>本校希望能從小細節、平時的課程即教導學生交通安全的重要性，各項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學程</a:t>
          </a:r>
          <a:r>
            <a:rPr lang="zh-TW" altLang="zh-TW" sz="2100" b="1" kern="1200" dirty="0" smtClean="0">
              <a:latin typeface="標楷體" pitchFamily="65" charset="-120"/>
              <a:ea typeface="標楷體" pitchFamily="65" charset="-120"/>
            </a:rPr>
            <a:t>教學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融入</a:t>
          </a:r>
          <a:r>
            <a:rPr lang="zh-TW" altLang="zh-TW" sz="2100" b="1" kern="1200" dirty="0" smtClean="0">
              <a:latin typeface="標楷體" pitchFamily="65" charset="-120"/>
              <a:ea typeface="標楷體" pitchFamily="65" charset="-120"/>
            </a:rPr>
            <a:t>交通安全的身影</a:t>
          </a:r>
          <a:r>
            <a:rPr lang="zh-TW" altLang="en-US" sz="2100" b="1" kern="1200" dirty="0" smtClean="0">
              <a:latin typeface="標楷體" pitchFamily="65" charset="-120"/>
              <a:ea typeface="標楷體" pitchFamily="65" charset="-120"/>
            </a:rPr>
            <a:t>，期望能建立學生正確防險觀念</a:t>
          </a:r>
          <a:r>
            <a:rPr lang="zh-TW" altLang="zh-TW" sz="2100" b="1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2100" kern="1200" dirty="0"/>
        </a:p>
      </dsp:txBody>
      <dsp:txXfrm>
        <a:off x="770044" y="3736423"/>
        <a:ext cx="8271749" cy="1403744"/>
      </dsp:txXfrm>
    </dsp:sp>
    <dsp:sp modelId="{73582B91-E0D9-41D8-9F58-85FD7B730107}">
      <dsp:nvSpPr>
        <dsp:cNvPr id="0" name=""/>
        <dsp:cNvSpPr/>
      </dsp:nvSpPr>
      <dsp:spPr>
        <a:xfrm>
          <a:off x="76560" y="3744812"/>
          <a:ext cx="1386967" cy="13869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6C89ED-1B28-44B1-904D-FF47D2A08043}" type="datetimeFigureOut">
              <a:rPr lang="zh-TW" altLang="en-US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AF8B0C-8E9F-4D66-BCEC-455A5F4859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210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B5B16B16-D413-4E2A-A5D4-ED26CDCA9812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9743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DFF3D-93F3-48DD-97FD-49B34DBF84EB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F945A-70CB-495D-991B-7A1340A15FD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DFBA4-703F-4CCA-BA46-CAA3CAF3108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6029-E637-4BD6-BECA-9D3CCADBB6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11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DFBA4-703F-4CCA-BA46-CAA3CAF3108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6029-E637-4BD6-BECA-9D3CCADBB6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8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DFBA4-703F-4CCA-BA46-CAA3CAF3108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6029-E637-4BD6-BECA-9D3CCADBB6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10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DFBA4-703F-4CCA-BA46-CAA3CAF3108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6029-E637-4BD6-BECA-9D3CCADBB6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94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DFBA4-703F-4CCA-BA46-CAA3CAF3108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6029-E637-4BD6-BECA-9D3CCADBB6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85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DFBA4-703F-4CCA-BA46-CAA3CAF3108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6029-E637-4BD6-BECA-9D3CCADBB6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41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DD4AA-3740-4117-BB02-726C5B05561B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BE882-9A16-461D-AFC8-B749BA1E56C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82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4810C-8A27-403F-A350-5CF48F12F2F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98427-5B02-494F-B900-BD7DC093B27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91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B5506-5C90-4009-A77C-C3FC72F02D42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26136-2806-415C-864B-E9B7E047B10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16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CB9DC-52E4-48AA-ACBF-D7CBAD7391F1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9C93F-DF8B-436A-9C57-5DC77EFC229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7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912C8-109B-48AE-877B-5473C6CB1242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2E519-1B71-4C0F-9687-097E1325C6C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5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552B4-DBDA-43DB-B9CA-4FC33F57BF47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AC9A-99E4-409F-9661-F1286DA0C89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40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25900E-B591-4B33-BCAB-23ADE9CF3F99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2EB16-11CD-4A95-8359-AC941F30A19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43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419A0-CD8D-4FE3-837A-0CAEC675096D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53A70-EE68-4D59-A152-512B9452402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71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2ABC-A94A-4F8B-8117-06A4A39AEC52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D48CB-4543-40B3-A5F7-DAA83313C3D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55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888F0-20AB-4AF2-9919-D2D7AD3D913A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88F09-02F4-4822-A987-0AA4B7F5C60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93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50DFBA4-703F-4CCA-BA46-CAA3CAF31084}" type="datetimeFigureOut">
              <a:rPr lang="zh-TW" altLang="en-US" smtClean="0"/>
              <a:pPr>
                <a:defRPr/>
              </a:pPr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8486029-E637-4BD6-BECA-9D3CCADBB6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714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338" y="388940"/>
            <a:ext cx="9082087" cy="13477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rgbClr val="FFFF00"/>
                </a:solidFill>
              </a:rPr>
              <a:t>國立成功商業水產職業學校</a:t>
            </a:r>
            <a:endParaRPr lang="zh-TW" altLang="en-US" sz="5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gray">
          <a:xfrm>
            <a:off x="4427055" y="5396923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報告人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：校長邱申寶琪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597920" y="3217403"/>
            <a:ext cx="7925469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zh-TW" altLang="en-US" sz="4500" kern="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學校基本資料與周邊環境簡介</a:t>
            </a:r>
            <a:endParaRPr lang="zh-TW" altLang="en-US" sz="4500" kern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23539" y="362875"/>
            <a:ext cx="7803472" cy="1619669"/>
          </a:xfr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zh-TW" altLang="en-US" sz="7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學校環境簡介</a:t>
            </a:r>
            <a:endParaRPr lang="zh-TW" altLang="en-US" sz="7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61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174218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學校簡介</a:t>
            </a:r>
            <a:endParaRPr lang="zh-TW" altLang="en-US" dirty="0">
              <a:solidFill>
                <a:srgbClr val="3333CC"/>
              </a:solidFill>
            </a:endParaRPr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1990097654"/>
              </p:ext>
            </p:extLst>
          </p:nvPr>
        </p:nvGraphicFramePr>
        <p:xfrm>
          <a:off x="1339541" y="1180731"/>
          <a:ext cx="9118354" cy="554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49313" y="168508"/>
            <a:ext cx="108331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</a:rPr>
              <a:t>學年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度全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</a:rPr>
              <a:t>校教職員工生交通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方式統計表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cs typeface="微軟正黑體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86314"/>
              </p:ext>
            </p:extLst>
          </p:nvPr>
        </p:nvGraphicFramePr>
        <p:xfrm>
          <a:off x="508000" y="849315"/>
          <a:ext cx="11174414" cy="555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698">
                  <a:extLst>
                    <a:ext uri="{9D8B030D-6E8A-4147-A177-3AD203B41FA5}"/>
                  </a:extLst>
                </a:gridCol>
                <a:gridCol w="1958929">
                  <a:extLst>
                    <a:ext uri="{9D8B030D-6E8A-4147-A177-3AD203B41FA5}"/>
                  </a:extLst>
                </a:gridCol>
                <a:gridCol w="1958929">
                  <a:extLst>
                    <a:ext uri="{9D8B030D-6E8A-4147-A177-3AD203B41FA5}"/>
                  </a:extLst>
                </a:gridCol>
                <a:gridCol w="1958929">
                  <a:extLst>
                    <a:ext uri="{9D8B030D-6E8A-4147-A177-3AD203B41FA5}"/>
                  </a:extLst>
                </a:gridCol>
                <a:gridCol w="1958929">
                  <a:extLst>
                    <a:ext uri="{9D8B030D-6E8A-4147-A177-3AD203B41FA5}"/>
                  </a:extLst>
                </a:gridCol>
              </a:tblGrid>
              <a:tr h="769270"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學生人數</a:t>
                      </a:r>
                    </a:p>
                  </a:txBody>
                  <a:tcPr marL="91446" marR="91446" marT="45705" marB="45705" anchor="ctr">
                    <a:solidFill>
                      <a:srgbClr val="F3A9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班、</a:t>
                      </a:r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5" marB="457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1" marR="91441" marT="45718" marB="4571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教職員工</a:t>
                      </a:r>
                    </a:p>
                  </a:txBody>
                  <a:tcPr marL="91446" marR="91446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en-US" altLang="zh-TW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5" marB="4570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70259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交通方式</a:t>
                      </a:r>
                    </a:p>
                  </a:txBody>
                  <a:tcPr marL="91446" marR="91446" marT="45705" marB="45705" anchor="ctr">
                    <a:solidFill>
                      <a:srgbClr val="E5F82C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上學統計</a:t>
                      </a:r>
                    </a:p>
                  </a:txBody>
                  <a:tcPr marL="91446" marR="91446" marT="45705" marB="45705" anchor="ctr">
                    <a:solidFill>
                      <a:srgbClr val="E5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</a:p>
                  </a:txBody>
                  <a:tcPr marL="91446" marR="91446" marT="45705" marB="4570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放學統計</a:t>
                      </a:r>
                    </a:p>
                  </a:txBody>
                  <a:tcPr marL="91446" marR="91446" marT="45705" marB="45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F8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en-US" altLang="zh-TW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05" marB="45705" anchor="ctr">
                    <a:solidFill>
                      <a:srgbClr val="E5F82C"/>
                    </a:solidFill>
                  </a:tcPr>
                </a:tc>
                <a:extLst>
                  <a:ext uri="{0D108BD9-81ED-4DB2-BD59-A6C34878D82A}"/>
                </a:extLst>
              </a:tr>
              <a:tr h="55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步行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1445" marR="91445" marT="45702" marB="4570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40.77%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2.77%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3A9E8"/>
                    </a:solidFill>
                  </a:tcPr>
                </a:tc>
                <a:extLst>
                  <a:ext uri="{0D108BD9-81ED-4DB2-BD59-A6C34878D82A}"/>
                </a:extLst>
              </a:tr>
              <a:tr h="558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家長汽車接送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1445" marR="91445" marT="45702" marB="4570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1.94%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3A9E8"/>
                    </a:solidFill>
                  </a:tcPr>
                </a:tc>
                <a:extLst>
                  <a:ext uri="{0D108BD9-81ED-4DB2-BD59-A6C34878D82A}"/>
                </a:extLst>
              </a:tr>
              <a:tr h="55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家長機車接送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1445" marR="91445" marT="45702" marB="4570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1.94%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3A9E8"/>
                    </a:solidFill>
                  </a:tcPr>
                </a:tc>
                <a:extLst>
                  <a:ext uri="{0D108BD9-81ED-4DB2-BD59-A6C34878D82A}"/>
                </a:extLst>
              </a:tr>
              <a:tr h="55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搭乘</a:t>
                      </a: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公車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(</a:t>
                      </a: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含交通車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1445" marR="91445" marT="45702" marB="4570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50.48%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2.77%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3A9E8"/>
                    </a:solidFill>
                  </a:tcPr>
                </a:tc>
                <a:extLst>
                  <a:ext uri="{0D108BD9-81ED-4DB2-BD59-A6C34878D82A}"/>
                </a:extLst>
              </a:tr>
              <a:tr h="55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</a:rPr>
                        <a:t>騎自行車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1445" marR="91445" marT="45702" marB="4570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1.94%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3A9E8"/>
                    </a:solidFill>
                  </a:tcPr>
                </a:tc>
                <a:extLst>
                  <a:ext uri="{0D108BD9-81ED-4DB2-BD59-A6C34878D82A}"/>
                </a:extLst>
              </a:tr>
              <a:tr h="55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騎乘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機車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含電動車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1445" marR="91445" marT="45702" marB="4570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2.91%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44.44%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3A9E8"/>
                    </a:solidFill>
                  </a:tcPr>
                </a:tc>
                <a:extLst>
                  <a:ext uri="{0D108BD9-81ED-4DB2-BD59-A6C34878D82A}"/>
                </a:extLst>
              </a:tr>
              <a:tr h="558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自行開車</a:t>
                      </a:r>
                      <a:endParaRPr 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91445" marR="91445" marT="45702" marB="4570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0%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A9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3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50%</a:t>
                      </a:r>
                      <a:endParaRPr lang="en-US" altLang="zh-TW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3A9E8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七角星形 3"/>
          <p:cNvSpPr/>
          <p:nvPr/>
        </p:nvSpPr>
        <p:spPr>
          <a:xfrm>
            <a:off x="-102507" y="4040189"/>
            <a:ext cx="720725" cy="579437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七角星形 3"/>
          <p:cNvSpPr/>
          <p:nvPr/>
        </p:nvSpPr>
        <p:spPr>
          <a:xfrm>
            <a:off x="-60960" y="2924176"/>
            <a:ext cx="719138" cy="581025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七角星形 3"/>
          <p:cNvSpPr/>
          <p:nvPr/>
        </p:nvSpPr>
        <p:spPr>
          <a:xfrm>
            <a:off x="-100920" y="4801396"/>
            <a:ext cx="719138" cy="57943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701" y="2971800"/>
            <a:ext cx="3340100" cy="5969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20701" y="4743450"/>
            <a:ext cx="3340100" cy="5969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20701" y="4165600"/>
            <a:ext cx="3340100" cy="5969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9" y="1325217"/>
            <a:ext cx="6173062" cy="4944165"/>
          </a:xfrm>
          <a:prstGeom prst="rect">
            <a:avLst/>
          </a:prstGeom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722791" y="174218"/>
            <a:ext cx="10515600" cy="1325563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本校地理位置</a:t>
            </a:r>
          </a:p>
        </p:txBody>
      </p:sp>
      <p:sp>
        <p:nvSpPr>
          <p:cNvPr id="5" name="圓角矩形圖說文字 3"/>
          <p:cNvSpPr/>
          <p:nvPr/>
        </p:nvSpPr>
        <p:spPr bwMode="auto">
          <a:xfrm>
            <a:off x="6921500" y="1092200"/>
            <a:ext cx="5270500" cy="3901062"/>
          </a:xfrm>
          <a:prstGeom prst="wedgeRoundRectCallout">
            <a:avLst>
              <a:gd name="adj1" fmla="val -118415"/>
              <a:gd name="adj2" fmla="val 26852"/>
              <a:gd name="adj3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國立成功商業水產職業學校</a:t>
            </a: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地址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：台東縣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成功鎮太平路</a:t>
            </a:r>
            <a:r>
              <a:rPr lang="en-US" altLang="zh-TW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3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學生：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合計：</a:t>
            </a:r>
            <a:r>
              <a:rPr lang="en-US" altLang="zh-TW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174</a:t>
            </a:r>
            <a:r>
              <a:rPr lang="zh-TW" altLang="en-US" sz="3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212566" y="161132"/>
            <a:ext cx="8534400" cy="1507067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本校交通要道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04158"/>
              </p:ext>
            </p:extLst>
          </p:nvPr>
        </p:nvGraphicFramePr>
        <p:xfrm>
          <a:off x="5282822" y="289613"/>
          <a:ext cx="6287179" cy="198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809">
                  <a:extLst>
                    <a:ext uri="{9D8B030D-6E8A-4147-A177-3AD203B41FA5}"/>
                  </a:extLst>
                </a:gridCol>
                <a:gridCol w="904922">
                  <a:extLst>
                    <a:ext uri="{9D8B030D-6E8A-4147-A177-3AD203B41FA5}"/>
                  </a:extLst>
                </a:gridCol>
                <a:gridCol w="997591">
                  <a:extLst>
                    <a:ext uri="{9D8B030D-6E8A-4147-A177-3AD203B41FA5}"/>
                  </a:extLst>
                </a:gridCol>
                <a:gridCol w="997591">
                  <a:extLst>
                    <a:ext uri="{9D8B030D-6E8A-4147-A177-3AD203B41FA5}"/>
                  </a:extLst>
                </a:gridCol>
                <a:gridCol w="1607266">
                  <a:extLst>
                    <a:ext uri="{9D8B030D-6E8A-4147-A177-3AD203B41FA5}"/>
                  </a:extLst>
                </a:gridCol>
              </a:tblGrid>
              <a:tr h="6105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道路名稱</a:t>
                      </a: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車道數</a:t>
                      </a: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車道寬</a:t>
                      </a: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機車道</a:t>
                      </a: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人行道</a:t>
                      </a: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48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雙線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25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太平路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雙線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2" marR="91442" marT="45715" marB="45715" anchor="ctr">
                    <a:solidFill>
                      <a:schemeClr val="accent6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9" y="2398183"/>
            <a:ext cx="5372531" cy="43029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093200" y="3873500"/>
            <a:ext cx="2679700" cy="1815882"/>
          </a:xfrm>
          <a:prstGeom prst="rect">
            <a:avLst/>
          </a:prstGeom>
          <a:solidFill>
            <a:srgbClr val="FFFF00"/>
          </a:solidFill>
          <a:ln>
            <a:solidFill>
              <a:srgbClr val="3333CC">
                <a:alpha val="74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線為花東海線主要行車道路</a:t>
            </a:r>
            <a:endParaRPr lang="en-US" altLang="zh-TW" sz="28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，太平路為學校主要出入口。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2044700" y="3860800"/>
            <a:ext cx="7048500" cy="444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左箭號 7"/>
          <p:cNvSpPr/>
          <p:nvPr/>
        </p:nvSpPr>
        <p:spPr>
          <a:xfrm>
            <a:off x="3035300" y="5092700"/>
            <a:ext cx="6057900" cy="45291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745172" y="-149754"/>
            <a:ext cx="8534400" cy="1507067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大眾運輸工具</a:t>
            </a:r>
            <a:r>
              <a:rPr lang="en-US" altLang="zh-TW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學生交通車</a:t>
            </a:r>
            <a:r>
              <a:rPr lang="en-US" altLang="zh-TW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)</a:t>
            </a:r>
            <a:endParaRPr lang="zh-TW" altLang="en-US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</p:txBody>
      </p:sp>
      <p:sp>
        <p:nvSpPr>
          <p:cNvPr id="7175" name="矩形 10"/>
          <p:cNvSpPr>
            <a:spLocks noChangeArrowheads="1"/>
          </p:cNvSpPr>
          <p:nvPr/>
        </p:nvSpPr>
        <p:spPr bwMode="auto">
          <a:xfrm>
            <a:off x="6907213" y="1471612"/>
            <a:ext cx="4214812" cy="47767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19050" algn="ctr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本校南、北僅有興東客運可搭乘，因此；每學年均申請學生專車補助，目前每學期共四線：每日學校往台東市</a:t>
            </a:r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樟</a:t>
            </a:r>
            <a:r>
              <a:rPr lang="zh-TW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原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泰源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及假日前台東火車站專線。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117599"/>
            <a:ext cx="5727701" cy="5636089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6438900" y="635000"/>
            <a:ext cx="901700" cy="660400"/>
          </a:xfrm>
          <a:prstGeom prst="wedgeRoundRectCallout">
            <a:avLst>
              <a:gd name="adj1" fmla="val -115199"/>
              <a:gd name="adj2" fmla="val 3557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樟原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1993900" y="5956300"/>
            <a:ext cx="1181100" cy="797388"/>
          </a:xfrm>
          <a:prstGeom prst="wedgeRoundRectCallout">
            <a:avLst>
              <a:gd name="adj1" fmla="val -115199"/>
              <a:gd name="adj2" fmla="val 3557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台東市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1993900" y="3860005"/>
            <a:ext cx="901700" cy="660400"/>
          </a:xfrm>
          <a:prstGeom prst="wedgeRoundRectCallout">
            <a:avLst>
              <a:gd name="adj1" fmla="val 18604"/>
              <a:gd name="adj2" fmla="val 14903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泰源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5130800" y="2959100"/>
            <a:ext cx="901700" cy="660400"/>
          </a:xfrm>
          <a:prstGeom prst="wedgeRoundRectCallout">
            <a:avLst>
              <a:gd name="adj1" fmla="val -115199"/>
              <a:gd name="adj2" fmla="val 3557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成功商水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92100" y="5231605"/>
            <a:ext cx="1130300" cy="660400"/>
          </a:xfrm>
          <a:prstGeom prst="wedgeRoundRectCallout">
            <a:avLst>
              <a:gd name="adj1" fmla="val 18604"/>
              <a:gd name="adj2" fmla="val 14903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台東火車站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切割線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2111</TotalTime>
  <Words>407</Words>
  <Application>Microsoft Office PowerPoint</Application>
  <PresentationFormat>自訂</PresentationFormat>
  <Paragraphs>88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切割線</vt:lpstr>
      <vt:lpstr>國立成功商業水產職業學校</vt:lpstr>
      <vt:lpstr>   學校環境簡介</vt:lpstr>
      <vt:lpstr>學校簡介</vt:lpstr>
      <vt:lpstr>PowerPoint 簡報</vt:lpstr>
      <vt:lpstr>本校地理位置</vt:lpstr>
      <vt:lpstr>本校交通要道</vt:lpstr>
      <vt:lpstr>大眾運輸工具(學生交通車)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國立高雄餐旅大學 附屬餐旅高級中等學校</dc:title>
  <dc:creator>USER</dc:creator>
  <cp:lastModifiedBy>admin</cp:lastModifiedBy>
  <cp:revision>282</cp:revision>
  <dcterms:created xsi:type="dcterms:W3CDTF">2017-09-27T07:35:01Z</dcterms:created>
  <dcterms:modified xsi:type="dcterms:W3CDTF">2024-03-13T23:10:24Z</dcterms:modified>
</cp:coreProperties>
</file>