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460" r:id="rId4"/>
    <p:sldId id="259" r:id="rId5"/>
    <p:sldId id="464" r:id="rId6"/>
    <p:sldId id="261" r:id="rId7"/>
    <p:sldId id="262" r:id="rId8"/>
    <p:sldId id="468" r:id="rId9"/>
    <p:sldId id="469" r:id="rId10"/>
    <p:sldId id="471" r:id="rId11"/>
    <p:sldId id="472" r:id="rId12"/>
    <p:sldId id="473" r:id="rId13"/>
    <p:sldId id="474" r:id="rId14"/>
    <p:sldId id="475" r:id="rId15"/>
    <p:sldId id="476" r:id="rId16"/>
    <p:sldId id="481" r:id="rId17"/>
    <p:sldId id="483" r:id="rId18"/>
    <p:sldId id="484" r:id="rId19"/>
    <p:sldId id="486" r:id="rId20"/>
    <p:sldId id="487" r:id="rId21"/>
    <p:sldId id="489" r:id="rId22"/>
    <p:sldId id="482" r:id="rId23"/>
    <p:sldId id="503" r:id="rId24"/>
    <p:sldId id="504" r:id="rId25"/>
    <p:sldId id="509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DB9EE80-FC2D-46BA-8B11-334F1224A71D}">
          <p14:sldIdLst>
            <p14:sldId id="256"/>
            <p14:sldId id="258"/>
            <p14:sldId id="460"/>
          </p14:sldIdLst>
        </p14:section>
        <p14:section name="第一段" id="{803CD8DC-7680-4838-80D6-5D01F15D6CE8}">
          <p14:sldIdLst>
            <p14:sldId id="259"/>
            <p14:sldId id="464"/>
          </p14:sldIdLst>
        </p14:section>
        <p14:section name="第二段" id="{1720B976-D52D-4E81-87BC-B74F6AEA7E54}">
          <p14:sldIdLst>
            <p14:sldId id="261"/>
            <p14:sldId id="262"/>
            <p14:sldId id="468"/>
            <p14:sldId id="469"/>
          </p14:sldIdLst>
        </p14:section>
        <p14:section name="第三段" id="{37766A90-6C02-4FB5-B889-AD211AD61F94}">
          <p14:sldIdLst>
            <p14:sldId id="471"/>
            <p14:sldId id="472"/>
            <p14:sldId id="473"/>
            <p14:sldId id="474"/>
            <p14:sldId id="475"/>
            <p14:sldId id="476"/>
          </p14:sldIdLst>
        </p14:section>
        <p14:section name="第四段" id="{EF9F5AFC-7610-4E34-82E2-1D73B4CF2486}">
          <p14:sldIdLst>
            <p14:sldId id="481"/>
            <p14:sldId id="483"/>
            <p14:sldId id="484"/>
            <p14:sldId id="486"/>
            <p14:sldId id="487"/>
            <p14:sldId id="489"/>
            <p14:sldId id="482"/>
          </p14:sldIdLst>
        </p14:section>
        <p14:section name="第五段" id="{CB7AF36D-350E-4755-8B23-C88277EB022B}">
          <p14:sldIdLst>
            <p14:sldId id="503"/>
            <p14:sldId id="504"/>
          </p14:sldIdLst>
        </p14:section>
        <p14:section name="comprehension" id="{38B97595-917D-4DF5-B04F-CAC54AA52B91}">
          <p14:sldIdLst>
            <p14:sldId id="509"/>
            <p14:sldId id="278"/>
            <p14:sldId id="279"/>
            <p14:sldId id="280"/>
            <p14:sldId id="281"/>
          </p14:sldIdLst>
        </p14:section>
        <p14:section name="vocabulary" id="{5A4F2C97-04FA-4D3E-BBDA-59D00E1BBC95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8AC2EE"/>
    <a:srgbClr val="88C1EE"/>
    <a:srgbClr val="F15923"/>
    <a:srgbClr val="7C191E"/>
    <a:srgbClr val="3A3A3A"/>
    <a:srgbClr val="182987"/>
    <a:srgbClr val="0DAC67"/>
    <a:srgbClr val="7F7F7F"/>
    <a:srgbClr val="FFF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94063" autoAdjust="0"/>
  </p:normalViewPr>
  <p:slideViewPr>
    <p:cSldViewPr snapToGrid="0">
      <p:cViewPr varScale="1">
        <p:scale>
          <a:sx n="82" d="100"/>
          <a:sy n="82" d="100"/>
        </p:scale>
        <p:origin x="-629" y="-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70DF7-B56A-4512-B30E-BB1D135E9890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3E695-9BCE-4F06-9F13-E39149197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5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E695-9BCE-4F06-9F13-E3914919718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91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E695-9BCE-4F06-9F13-E3914919718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51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E695-9BCE-4F06-9F13-E3914919718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01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../slides/slide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../slides/slide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分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B18EB58-AD86-4481-A63F-2177A23851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6">
            <a:extLst>
              <a:ext uri="{FF2B5EF4-FFF2-40B4-BE49-F238E27FC236}">
                <a16:creationId xmlns="" xmlns:a16="http://schemas.microsoft.com/office/drawing/2014/main" id="{B1983BD8-DD7F-4B34-A137-5A53F4A2C5C1}"/>
              </a:ext>
            </a:extLst>
          </p:cNvPr>
          <p:cNvSpPr/>
          <p:nvPr userDrawn="1"/>
        </p:nvSpPr>
        <p:spPr>
          <a:xfrm>
            <a:off x="348343" y="504202"/>
            <a:ext cx="11495314" cy="5797682"/>
          </a:xfrm>
          <a:prstGeom prst="roundRect">
            <a:avLst>
              <a:gd name="adj" fmla="val 7576"/>
            </a:avLst>
          </a:prstGeom>
          <a:solidFill>
            <a:srgbClr val="FFF2C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8669729-052B-4CDB-A6BF-0920AAC5A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 r="10042"/>
          <a:stretch/>
        </p:blipFill>
        <p:spPr>
          <a:xfrm flipH="1">
            <a:off x="-3" y="-14514"/>
            <a:ext cx="2714174" cy="26215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0D7B5C0-0E56-43D9-B365-43DF70ECA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3"/>
          <a:stretch/>
        </p:blipFill>
        <p:spPr>
          <a:xfrm>
            <a:off x="6765117" y="0"/>
            <a:ext cx="4565687" cy="13285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792BBB0-BDCD-44CE-892D-724AE4985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5" r="40466"/>
          <a:stretch/>
        </p:blipFill>
        <p:spPr>
          <a:xfrm>
            <a:off x="9361714" y="-14515"/>
            <a:ext cx="2830286" cy="19408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8210AE0C-5FE3-4A06-931F-975859FB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b="24741"/>
          <a:stretch/>
        </p:blipFill>
        <p:spPr>
          <a:xfrm>
            <a:off x="-14515" y="5065486"/>
            <a:ext cx="2234549" cy="17997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B5B8C4AC-5F7F-4B55-B3F4-CCBF6E58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6" b="22599"/>
          <a:stretch/>
        </p:blipFill>
        <p:spPr>
          <a:xfrm>
            <a:off x="9506857" y="3930557"/>
            <a:ext cx="2685143" cy="2934702"/>
          </a:xfrm>
          <a:prstGeom prst="rect">
            <a:avLst/>
          </a:prstGeom>
        </p:spPr>
      </p:pic>
      <p:pic>
        <p:nvPicPr>
          <p:cNvPr id="12" name="圖片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73EBC499-C3F0-407E-A93B-F88DA08476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Words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CFDFE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5108" y="0"/>
            <a:ext cx="12176892" cy="63094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延遲 6"/>
          <p:cNvSpPr/>
          <p:nvPr userDrawn="1"/>
        </p:nvSpPr>
        <p:spPr>
          <a:xfrm>
            <a:off x="1672709" y="0"/>
            <a:ext cx="499196" cy="63094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3"/>
            <a:ext cx="1854200" cy="6266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-115044"/>
            <a:ext cx="1828959" cy="951058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r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CFDFE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5108" y="0"/>
            <a:ext cx="12176892" cy="63094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延遲 6"/>
          <p:cNvSpPr/>
          <p:nvPr userDrawn="1"/>
        </p:nvSpPr>
        <p:spPr>
          <a:xfrm>
            <a:off x="1672709" y="0"/>
            <a:ext cx="499196" cy="63094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3"/>
            <a:ext cx="1854200" cy="6266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" y="-133682"/>
            <a:ext cx="2060627" cy="951058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s 補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 userDrawn="1"/>
        </p:nvSpPr>
        <p:spPr>
          <a:xfrm>
            <a:off x="193672" y="162292"/>
            <a:ext cx="11804656" cy="6533417"/>
          </a:xfrm>
          <a:prstGeom prst="roundRect">
            <a:avLst>
              <a:gd name="adj" fmla="val 4476"/>
            </a:avLst>
          </a:prstGeom>
          <a:solidFill>
            <a:srgbClr val="FFFCF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延遲 6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" y="-77954"/>
            <a:ext cx="2274005" cy="701101"/>
          </a:xfrm>
          <a:prstGeom prst="rect">
            <a:avLst/>
          </a:prstGeom>
        </p:spPr>
      </p:pic>
      <p:pic>
        <p:nvPicPr>
          <p:cNvPr id="9" name="圖片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7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1(綠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延遲 6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" y="-77954"/>
            <a:ext cx="2274005" cy="701101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9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1(補充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6002" y="135000"/>
            <a:ext cx="11919996" cy="658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流程圖: 延遲 6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" y="-77954"/>
            <a:ext cx="2274005" cy="701101"/>
          </a:xfrm>
          <a:prstGeom prst="rect">
            <a:avLst/>
          </a:prstGeom>
        </p:spPr>
      </p:pic>
      <p:pic>
        <p:nvPicPr>
          <p:cNvPr id="12" name="圖片 11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31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sp>
        <p:nvSpPr>
          <p:cNvPr id="11" name="流程圖: 延遲 10">
            <a:extLst>
              <a:ext uri="{FF2B5EF4-FFF2-40B4-BE49-F238E27FC236}">
                <a16:creationId xmlns="" xmlns:a16="http://schemas.microsoft.com/office/drawing/2014/main" id="{C292DB9F-DAE9-460D-9007-31C85DC85027}"/>
              </a:ext>
            </a:extLst>
          </p:cNvPr>
          <p:cNvSpPr/>
          <p:nvPr userDrawn="1"/>
        </p:nvSpPr>
        <p:spPr>
          <a:xfrm>
            <a:off x="1539912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6649B18-D452-4585-9FBA-110F2B7D27D4}"/>
              </a:ext>
            </a:extLst>
          </p:cNvPr>
          <p:cNvSpPr/>
          <p:nvPr userDrawn="1"/>
        </p:nvSpPr>
        <p:spPr>
          <a:xfrm>
            <a:off x="1" y="4254"/>
            <a:ext cx="1789510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CC885DAB-5663-43D0-A247-E8048272D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" y="-51369"/>
            <a:ext cx="176189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2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sp>
        <p:nvSpPr>
          <p:cNvPr id="11" name="流程圖: 延遲 10">
            <a:extLst>
              <a:ext uri="{FF2B5EF4-FFF2-40B4-BE49-F238E27FC236}">
                <a16:creationId xmlns="" xmlns:a16="http://schemas.microsoft.com/office/drawing/2014/main" id="{97656043-07E2-4719-94DF-A8D027331C39}"/>
              </a:ext>
            </a:extLst>
          </p:cNvPr>
          <p:cNvSpPr/>
          <p:nvPr userDrawn="1"/>
        </p:nvSpPr>
        <p:spPr>
          <a:xfrm>
            <a:off x="1539912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BEEDE12-EBF7-4F1C-B18E-7C225F09A258}"/>
              </a:ext>
            </a:extLst>
          </p:cNvPr>
          <p:cNvSpPr/>
          <p:nvPr userDrawn="1"/>
        </p:nvSpPr>
        <p:spPr>
          <a:xfrm>
            <a:off x="1" y="4254"/>
            <a:ext cx="1789510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80BDCA53-5A97-4EBA-A395-F8D390AD15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" y="-51369"/>
            <a:ext cx="176189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2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流程圖: 延遲 13"/>
          <p:cNvSpPr/>
          <p:nvPr userDrawn="1"/>
        </p:nvSpPr>
        <p:spPr>
          <a:xfrm>
            <a:off x="1290313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" y="4254"/>
            <a:ext cx="1539910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5"/>
          <a:stretch/>
        </p:blipFill>
        <p:spPr>
          <a:xfrm>
            <a:off x="1" y="-69162"/>
            <a:ext cx="1447800" cy="701101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sp>
        <p:nvSpPr>
          <p:cNvPr id="11" name="內容版面配置區 2"/>
          <p:cNvSpPr txBox="1">
            <a:spLocks/>
          </p:cNvSpPr>
          <p:nvPr userDrawn="1"/>
        </p:nvSpPr>
        <p:spPr>
          <a:xfrm>
            <a:off x="1893545" y="-50982"/>
            <a:ext cx="10045700" cy="533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參照範例，重組字詞以完成下列句子。</a:t>
            </a:r>
          </a:p>
        </p:txBody>
      </p:sp>
    </p:spTree>
    <p:extLst>
      <p:ext uri="{BB962C8B-B14F-4D97-AF65-F5344CB8AC3E}">
        <p14:creationId xmlns:p14="http://schemas.microsoft.com/office/powerpoint/2010/main" val="202718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延遲 8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80"/>
            <a:ext cx="2310584" cy="701101"/>
          </a:xfrm>
          <a:prstGeom prst="rect">
            <a:avLst/>
          </a:prstGeom>
        </p:spPr>
      </p:pic>
      <p:pic>
        <p:nvPicPr>
          <p:cNvPr id="12" name="圖片 11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1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323" y="6515440"/>
            <a:ext cx="761937" cy="18286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D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ECF5E7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 userDrawn="1"/>
        </p:nvSpPr>
        <p:spPr>
          <a:xfrm>
            <a:off x="348343" y="638629"/>
            <a:ext cx="11495314" cy="5797682"/>
          </a:xfrm>
          <a:prstGeom prst="roundRect">
            <a:avLst>
              <a:gd name="adj" fmla="val 7576"/>
            </a:avLst>
          </a:prstGeom>
          <a:solidFill>
            <a:srgbClr val="FFF2C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2" name="圖片 11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064410"/>
            <a:ext cx="841693" cy="6338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5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2(綠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延遲 14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80"/>
            <a:ext cx="2310584" cy="701101"/>
          </a:xfrm>
          <a:prstGeom prst="rect">
            <a:avLst/>
          </a:prstGeom>
        </p:spPr>
      </p:pic>
      <p:pic>
        <p:nvPicPr>
          <p:cNvPr id="18" name="圖片 17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7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2(補充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36002" y="135000"/>
            <a:ext cx="11919996" cy="658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流程圖: 延遲 8"/>
          <p:cNvSpPr/>
          <p:nvPr userDrawn="1"/>
        </p:nvSpPr>
        <p:spPr>
          <a:xfrm>
            <a:off x="1973747" y="0"/>
            <a:ext cx="499196" cy="492443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4254"/>
            <a:ext cx="2177285" cy="488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80"/>
            <a:ext cx="2310584" cy="701101"/>
          </a:xfrm>
          <a:prstGeom prst="rect">
            <a:avLst/>
          </a:prstGeom>
        </p:spPr>
      </p:pic>
      <p:pic>
        <p:nvPicPr>
          <p:cNvPr id="12" name="圖片 11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4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oint  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36002" y="135000"/>
            <a:ext cx="11919996" cy="658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1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ful Expre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延遲 7"/>
          <p:cNvSpPr/>
          <p:nvPr userDrawn="1"/>
        </p:nvSpPr>
        <p:spPr>
          <a:xfrm>
            <a:off x="4314100" y="0"/>
            <a:ext cx="499196" cy="707886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253"/>
            <a:ext cx="4457700" cy="703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-166550"/>
            <a:ext cx="4663844" cy="1079086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4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p 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延遲 7"/>
          <p:cNvSpPr/>
          <p:nvPr userDrawn="1"/>
        </p:nvSpPr>
        <p:spPr>
          <a:xfrm>
            <a:off x="2239602" y="0"/>
            <a:ext cx="499196" cy="707886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253"/>
            <a:ext cx="2489200" cy="703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550"/>
            <a:ext cx="2706859" cy="1079086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ing/spea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5939" y="438442"/>
            <a:ext cx="556661" cy="89034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8">
            <a:off x="-11145" y="5778932"/>
            <a:ext cx="556661" cy="8903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07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延遲 15"/>
          <p:cNvSpPr/>
          <p:nvPr userDrawn="1"/>
        </p:nvSpPr>
        <p:spPr>
          <a:xfrm>
            <a:off x="2410353" y="276689"/>
            <a:ext cx="499196" cy="517844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276689"/>
            <a:ext cx="2514600" cy="517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205604" y="289389"/>
            <a:ext cx="245434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I. Vocabulary</a:t>
            </a:r>
          </a:p>
        </p:txBody>
      </p:sp>
      <p:sp>
        <p:nvSpPr>
          <p:cNvPr id="19" name="內容版面配置區 2"/>
          <p:cNvSpPr txBox="1">
            <a:spLocks/>
          </p:cNvSpPr>
          <p:nvPr userDrawn="1"/>
        </p:nvSpPr>
        <p:spPr>
          <a:xfrm>
            <a:off x="2913677" y="263989"/>
            <a:ext cx="4135202" cy="492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填入最符合句意的單字。</a:t>
            </a:r>
          </a:p>
        </p:txBody>
      </p:sp>
      <p:pic>
        <p:nvPicPr>
          <p:cNvPr id="20" name="圖片 1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" r="15616"/>
          <a:stretch/>
        </p:blipFill>
        <p:spPr>
          <a:xfrm>
            <a:off x="11193967" y="302089"/>
            <a:ext cx="998033" cy="118537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96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Gram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延遲 15"/>
          <p:cNvSpPr/>
          <p:nvPr userDrawn="1"/>
        </p:nvSpPr>
        <p:spPr>
          <a:xfrm>
            <a:off x="2410353" y="276689"/>
            <a:ext cx="499196" cy="517844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276689"/>
            <a:ext cx="2514600" cy="517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205604" y="289389"/>
            <a:ext cx="245434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II. Grammar</a:t>
            </a:r>
          </a:p>
        </p:txBody>
      </p:sp>
      <p:sp>
        <p:nvSpPr>
          <p:cNvPr id="19" name="內容版面配置區 2"/>
          <p:cNvSpPr txBox="1">
            <a:spLocks/>
          </p:cNvSpPr>
          <p:nvPr userDrawn="1"/>
        </p:nvSpPr>
        <p:spPr>
          <a:xfrm>
            <a:off x="2913677" y="255629"/>
            <a:ext cx="4135202" cy="513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選出最符合語法的答案。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圖片 1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" r="15616"/>
          <a:stretch/>
        </p:blipFill>
        <p:spPr>
          <a:xfrm>
            <a:off x="11193967" y="302089"/>
            <a:ext cx="998033" cy="118537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24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 Guided Trans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延遲 15"/>
          <p:cNvSpPr/>
          <p:nvPr userDrawn="1"/>
        </p:nvSpPr>
        <p:spPr>
          <a:xfrm>
            <a:off x="3591453" y="276689"/>
            <a:ext cx="499196" cy="517844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276689"/>
            <a:ext cx="3683000" cy="517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205604" y="289389"/>
            <a:ext cx="44044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III. Guided Translation</a:t>
            </a:r>
          </a:p>
        </p:txBody>
      </p:sp>
      <p:sp>
        <p:nvSpPr>
          <p:cNvPr id="19" name="內容版面配置區 2"/>
          <p:cNvSpPr txBox="1">
            <a:spLocks/>
          </p:cNvSpPr>
          <p:nvPr userDrawn="1"/>
        </p:nvSpPr>
        <p:spPr>
          <a:xfrm>
            <a:off x="4097105" y="255629"/>
            <a:ext cx="5176223" cy="513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根據中文句意填入最適當的字。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圖片 1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" r="15616"/>
          <a:stretch/>
        </p:blipFill>
        <p:spPr>
          <a:xfrm>
            <a:off x="11193967" y="302089"/>
            <a:ext cx="998033" cy="118537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5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V. Clo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流程圖: 延遲 15"/>
          <p:cNvSpPr/>
          <p:nvPr userDrawn="1"/>
        </p:nvSpPr>
        <p:spPr>
          <a:xfrm>
            <a:off x="1555052" y="276689"/>
            <a:ext cx="499196" cy="517844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276689"/>
            <a:ext cx="1803401" cy="517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205605" y="289389"/>
            <a:ext cx="15977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IV. Cloze</a:t>
            </a:r>
          </a:p>
        </p:txBody>
      </p:sp>
      <p:sp>
        <p:nvSpPr>
          <p:cNvPr id="19" name="內容版面配置區 2"/>
          <p:cNvSpPr txBox="1">
            <a:spLocks/>
          </p:cNvSpPr>
          <p:nvPr userDrawn="1"/>
        </p:nvSpPr>
        <p:spPr>
          <a:xfrm>
            <a:off x="2062777" y="255629"/>
            <a:ext cx="3360124" cy="513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選出最適當的答案。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圖片 1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" r="15616"/>
          <a:stretch/>
        </p:blipFill>
        <p:spPr>
          <a:xfrm>
            <a:off x="11193967" y="302089"/>
            <a:ext cx="998033" cy="118537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461665"/>
            <a:ext cx="12192000" cy="639633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pic>
        <p:nvPicPr>
          <p:cNvPr id="9" name="圖片 8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8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補充資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延遲 7"/>
          <p:cNvSpPr/>
          <p:nvPr userDrawn="1"/>
        </p:nvSpPr>
        <p:spPr>
          <a:xfrm>
            <a:off x="2417402" y="0"/>
            <a:ext cx="499196" cy="707886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253"/>
            <a:ext cx="2590800" cy="703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205604" y="0"/>
            <a:ext cx="223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TW" altLang="en-US" sz="4000" b="1" dirty="0">
                <a:solidFill>
                  <a:schemeClr val="bg1"/>
                </a:solidFill>
                <a:latin typeface="Berlin Sans FB Demi" panose="020E0802020502020306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補充資源</a:t>
            </a:r>
          </a:p>
        </p:txBody>
      </p:sp>
      <p:sp>
        <p:nvSpPr>
          <p:cNvPr id="12" name="文字版面配置區 2">
            <a:extLst>
              <a:ext uri="{FF2B5EF4-FFF2-40B4-BE49-F238E27FC236}">
                <a16:creationId xmlns="" xmlns:a16="http://schemas.microsoft.com/office/drawing/2014/main" id="{356E150B-F5F0-4878-AF0C-49297239ACEE}"/>
              </a:ext>
            </a:extLst>
          </p:cNvPr>
          <p:cNvSpPr txBox="1">
            <a:spLocks/>
          </p:cNvSpPr>
          <p:nvPr userDrawn="1"/>
        </p:nvSpPr>
        <p:spPr>
          <a:xfrm>
            <a:off x="417379" y="874919"/>
            <a:ext cx="11353800" cy="54991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600" indent="-457200">
              <a:lnSpc>
                <a:spcPct val="100000"/>
              </a:lnSpc>
            </a:pPr>
            <a:endParaRPr lang="en-US" altLang="zh-TW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1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B18EB58-AD86-4481-A63F-2177A23851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6">
            <a:extLst>
              <a:ext uri="{FF2B5EF4-FFF2-40B4-BE49-F238E27FC236}">
                <a16:creationId xmlns="" xmlns:a16="http://schemas.microsoft.com/office/drawing/2014/main" id="{B1983BD8-DD7F-4B34-A137-5A53F4A2C5C1}"/>
              </a:ext>
            </a:extLst>
          </p:cNvPr>
          <p:cNvSpPr/>
          <p:nvPr userDrawn="1"/>
        </p:nvSpPr>
        <p:spPr>
          <a:xfrm>
            <a:off x="348343" y="504202"/>
            <a:ext cx="11495314" cy="5797682"/>
          </a:xfrm>
          <a:prstGeom prst="roundRect">
            <a:avLst>
              <a:gd name="adj" fmla="val 7576"/>
            </a:avLst>
          </a:prstGeom>
          <a:solidFill>
            <a:srgbClr val="FFF2C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8669729-052B-4CDB-A6BF-0920AAC5A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 r="10042"/>
          <a:stretch/>
        </p:blipFill>
        <p:spPr>
          <a:xfrm flipH="1">
            <a:off x="-3" y="-14514"/>
            <a:ext cx="2714174" cy="26215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0D7B5C0-0E56-43D9-B365-43DF70ECA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3"/>
          <a:stretch/>
        </p:blipFill>
        <p:spPr>
          <a:xfrm>
            <a:off x="6765117" y="0"/>
            <a:ext cx="4565687" cy="13285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792BBB0-BDCD-44CE-892D-724AE4985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5" r="40466"/>
          <a:stretch/>
        </p:blipFill>
        <p:spPr>
          <a:xfrm>
            <a:off x="9361714" y="-14515"/>
            <a:ext cx="2830286" cy="19408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8210AE0C-5FE3-4A06-931F-975859FB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b="24741"/>
          <a:stretch/>
        </p:blipFill>
        <p:spPr>
          <a:xfrm>
            <a:off x="-14515" y="5065486"/>
            <a:ext cx="2234549" cy="17997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B5B8C4AC-5F7F-4B55-B3F4-CCBF6E58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6" b="22599"/>
          <a:stretch/>
        </p:blipFill>
        <p:spPr>
          <a:xfrm>
            <a:off x="9506857" y="3930557"/>
            <a:ext cx="2685143" cy="2934702"/>
          </a:xfrm>
          <a:prstGeom prst="rect">
            <a:avLst/>
          </a:prstGeom>
        </p:spPr>
      </p:pic>
      <p:pic>
        <p:nvPicPr>
          <p:cNvPr id="12" name="圖片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73EBC499-C3F0-407E-A93B-F88DA08476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3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al Point  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36002" y="135000"/>
            <a:ext cx="11919996" cy="6588000"/>
          </a:xfrm>
          <a:prstGeom prst="rect">
            <a:avLst/>
          </a:prstGeom>
          <a:solidFill>
            <a:srgbClr val="FFFCF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認知字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EB6A609B-3ECF-4818-BD26-7833B9486EEB}"/>
              </a:ext>
            </a:extLst>
          </p:cNvPr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6">
            <a:extLst>
              <a:ext uri="{FF2B5EF4-FFF2-40B4-BE49-F238E27FC236}">
                <a16:creationId xmlns="" xmlns:a16="http://schemas.microsoft.com/office/drawing/2014/main" id="{31C6AFA0-4F61-4E69-A43A-CCD5B67ED313}"/>
              </a:ext>
            </a:extLst>
          </p:cNvPr>
          <p:cNvSpPr/>
          <p:nvPr userDrawn="1"/>
        </p:nvSpPr>
        <p:spPr>
          <a:xfrm>
            <a:off x="348343" y="530159"/>
            <a:ext cx="11495314" cy="5797682"/>
          </a:xfrm>
          <a:prstGeom prst="roundRect">
            <a:avLst>
              <a:gd name="adj" fmla="val 7576"/>
            </a:avLst>
          </a:prstGeom>
          <a:solidFill>
            <a:srgbClr val="FFF9E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C063E61-A4BA-4ACB-A98E-2356A1561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b="7570"/>
          <a:stretch/>
        </p:blipFill>
        <p:spPr>
          <a:xfrm rot="16200000" flipH="1" flipV="1">
            <a:off x="-92747" y="8478"/>
            <a:ext cx="1437131" cy="1340350"/>
          </a:xfrm>
          <a:prstGeom prst="rect">
            <a:avLst/>
          </a:prstGeom>
        </p:spPr>
      </p:pic>
      <p:pic>
        <p:nvPicPr>
          <p:cNvPr id="11" name="圖片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F8C962CD-184D-4ECC-BDB6-9B5BB06C5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9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文 Q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圖片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F3F136-A091-4D56-9D75-5AC75FE6F6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補充資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-294" y="6337300"/>
            <a:ext cx="12194792" cy="520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0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rehension Read and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5108" y="0"/>
            <a:ext cx="12176892" cy="70788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流程圖: 延遲 19"/>
          <p:cNvSpPr/>
          <p:nvPr userDrawn="1"/>
        </p:nvSpPr>
        <p:spPr>
          <a:xfrm>
            <a:off x="3869600" y="0"/>
            <a:ext cx="499196" cy="707886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/>
          <p:cNvSpPr txBox="1">
            <a:spLocks/>
          </p:cNvSpPr>
          <p:nvPr userDrawn="1"/>
        </p:nvSpPr>
        <p:spPr>
          <a:xfrm>
            <a:off x="4368796" y="-1"/>
            <a:ext cx="4450442" cy="70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</a:pPr>
            <a:r>
              <a:rPr lang="zh-TW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選出最適當的答案。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0" y="4253"/>
            <a:ext cx="4038600" cy="703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0" y="-159225"/>
            <a:ext cx="4304149" cy="1079086"/>
          </a:xfrm>
          <a:prstGeom prst="rect">
            <a:avLst/>
          </a:prstGeom>
        </p:spPr>
      </p:pic>
      <p:pic>
        <p:nvPicPr>
          <p:cNvPr id="26" name="圖片 2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rehension Think and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FF9E7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5108" y="0"/>
            <a:ext cx="12176892" cy="70788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流程圖: 延遲 20"/>
          <p:cNvSpPr/>
          <p:nvPr userDrawn="1"/>
        </p:nvSpPr>
        <p:spPr>
          <a:xfrm>
            <a:off x="3632612" y="0"/>
            <a:ext cx="499196" cy="707886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/>
          <p:cNvSpPr txBox="1">
            <a:spLocks/>
          </p:cNvSpPr>
          <p:nvPr userDrawn="1"/>
        </p:nvSpPr>
        <p:spPr>
          <a:xfrm>
            <a:off x="4131808" y="-1"/>
            <a:ext cx="7162804" cy="70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</a:pPr>
            <a:r>
              <a:rPr lang="zh-TW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看完</a:t>
            </a:r>
            <a:r>
              <a:rPr lang="en-US" altLang="zh-TW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r>
              <a:rPr lang="zh-TW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影片後，回答下列問題。</a:t>
            </a:r>
          </a:p>
        </p:txBody>
      </p:sp>
      <p:sp>
        <p:nvSpPr>
          <p:cNvPr id="23" name="矩形 22"/>
          <p:cNvSpPr/>
          <p:nvPr userDrawn="1"/>
        </p:nvSpPr>
        <p:spPr>
          <a:xfrm>
            <a:off x="0" y="4253"/>
            <a:ext cx="3867102" cy="7036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" y="-141641"/>
            <a:ext cx="4054191" cy="1079086"/>
          </a:xfrm>
          <a:prstGeom prst="rect">
            <a:avLst/>
          </a:prstGeom>
        </p:spPr>
      </p:pic>
      <p:pic>
        <p:nvPicPr>
          <p:cNvPr id="25" name="圖片 2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0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4498" cy="6858000"/>
          </a:xfrm>
          <a:prstGeom prst="rect">
            <a:avLst/>
          </a:prstGeom>
          <a:solidFill>
            <a:srgbClr val="FCFDFE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27000" dist="508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5108" y="0"/>
            <a:ext cx="12176892" cy="63094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延遲 6"/>
          <p:cNvSpPr/>
          <p:nvPr userDrawn="1"/>
        </p:nvSpPr>
        <p:spPr>
          <a:xfrm>
            <a:off x="1672709" y="0"/>
            <a:ext cx="499196" cy="63094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4253"/>
            <a:ext cx="1854200" cy="6266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-115044"/>
            <a:ext cx="1828959" cy="951058"/>
          </a:xfrm>
          <a:prstGeom prst="rect">
            <a:avLst/>
          </a:prstGeom>
        </p:spPr>
      </p:pic>
      <p:pic>
        <p:nvPicPr>
          <p:cNvPr id="10" name="圖片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36805"/>
            <a:ext cx="841693" cy="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1CD8B-B049-4DD1-97D3-C40B3AF9D232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E5FC4-A2D1-41DC-97F4-A4571B3DDE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3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70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707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672" r:id="rId31"/>
    <p:sldLayoutId id="214748370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media" Target="../media/media14.mp3"/><Relationship Id="rId7" Type="http://schemas.openxmlformats.org/officeDocument/2006/relationships/slide" Target="slide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1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14.mp3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16.mp3"/><Relationship Id="rId7" Type="http://schemas.openxmlformats.org/officeDocument/2006/relationships/slide" Target="slide1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12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16.mp3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18.mp3"/><Relationship Id="rId7" Type="http://schemas.openxmlformats.org/officeDocument/2006/relationships/slide" Target="slide1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slide" Target="slide1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18.mp3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microsoft.com/office/2007/relationships/media" Target="../media/media20.mp3"/><Relationship Id="rId7" Type="http://schemas.openxmlformats.org/officeDocument/2006/relationships/slide" Target="slide1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slide" Target="slide1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20.mp3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microsoft.com/office/2007/relationships/media" Target="../media/media22.mp3"/><Relationship Id="rId7" Type="http://schemas.openxmlformats.org/officeDocument/2006/relationships/slide" Target="slide1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slide" Target="slide1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22.mp3"/><Relationship Id="rId9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5.png"/><Relationship Id="rId3" Type="http://schemas.microsoft.com/office/2007/relationships/media" Target="../media/media24.mp3"/><Relationship Id="rId7" Type="http://schemas.openxmlformats.org/officeDocument/2006/relationships/slide" Target="slide14.xml"/><Relationship Id="rId12" Type="http://schemas.openxmlformats.org/officeDocument/2006/relationships/slide" Target="slide2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slide" Target="slide1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24.mp3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26.mp3"/><Relationship Id="rId7" Type="http://schemas.openxmlformats.org/officeDocument/2006/relationships/slide" Target="slide1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slide" Target="slide17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26.mp3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28.mp3"/><Relationship Id="rId7" Type="http://schemas.openxmlformats.org/officeDocument/2006/relationships/slide" Target="slide16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slide" Target="slide18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28.mp3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microsoft.com/office/2007/relationships/media" Target="../media/media30.mp3"/><Relationship Id="rId7" Type="http://schemas.openxmlformats.org/officeDocument/2006/relationships/slide" Target="slide1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slide" Target="slide19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30.mp3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microsoft.com/office/2007/relationships/media" Target="../media/media32.mp3"/><Relationship Id="rId7" Type="http://schemas.openxmlformats.org/officeDocument/2006/relationships/slide" Target="slide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slide" Target="slide20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61.png"/><Relationship Id="rId4" Type="http://schemas.openxmlformats.org/officeDocument/2006/relationships/audio" Target="../media/media32.mp3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.png"/><Relationship Id="rId5" Type="http://schemas.openxmlformats.org/officeDocument/2006/relationships/image" Target="../media/image36.png"/><Relationship Id="rId10" Type="http://schemas.openxmlformats.org/officeDocument/2006/relationships/slide" Target="slide1.xm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microsoft.com/office/2007/relationships/media" Target="../media/media34.mp3"/><Relationship Id="rId7" Type="http://schemas.openxmlformats.org/officeDocument/2006/relationships/slide" Target="slide19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slide" Target="slide2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34.mp3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microsoft.com/office/2007/relationships/media" Target="../media/media36.mp3"/><Relationship Id="rId7" Type="http://schemas.openxmlformats.org/officeDocument/2006/relationships/slide" Target="slide20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slide" Target="slide2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36.mp3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8.mp3"/><Relationship Id="rId7" Type="http://schemas.openxmlformats.org/officeDocument/2006/relationships/slide" Target="slide21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slide" Target="slide23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38.mp3"/><Relationship Id="rId9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microsoft.com/office/2007/relationships/media" Target="../media/media40.mp3"/><Relationship Id="rId7" Type="http://schemas.openxmlformats.org/officeDocument/2006/relationships/slide" Target="slide2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slide" Target="slide2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40.mp3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42.mp3"/><Relationship Id="rId7" Type="http://schemas.openxmlformats.org/officeDocument/2006/relationships/slide" Target="slide23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slide" Target="slide2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42.mp3"/><Relationship Id="rId9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2.mp3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slide" Target="slide6.xml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6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8.xml"/><Relationship Id="rId4" Type="http://schemas.openxmlformats.org/officeDocument/2006/relationships/audio" Target="../media/media4.mp3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4" Type="http://schemas.openxmlformats.org/officeDocument/2006/relationships/audio" Target="../media/media6.mp3"/><Relationship Id="rId9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media" Target="../media/media8.mp3"/><Relationship Id="rId7" Type="http://schemas.openxmlformats.org/officeDocument/2006/relationships/slide" Target="slide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8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8.mp3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10.mp3"/><Relationship Id="rId7" Type="http://schemas.openxmlformats.org/officeDocument/2006/relationships/slide" Target="slide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9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10.mp3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12.mp3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10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9.jpg"/><Relationship Id="rId4" Type="http://schemas.openxmlformats.org/officeDocument/2006/relationships/audio" Target="../media/media12.mp3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08" y="344192"/>
            <a:ext cx="4912323" cy="27631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"/>
          <a:stretch/>
        </p:blipFill>
        <p:spPr>
          <a:xfrm>
            <a:off x="416736" y="278677"/>
            <a:ext cx="5120536" cy="2028257"/>
          </a:xfrm>
          <a:prstGeom prst="rect">
            <a:avLst/>
          </a:prstGeom>
        </p:spPr>
      </p:pic>
      <p:sp>
        <p:nvSpPr>
          <p:cNvPr id="27" name="矩形 26">
            <a:hlinkClick r:id="rId5" action="ppaction://hlinksldjump"/>
          </p:cNvPr>
          <p:cNvSpPr/>
          <p:nvPr/>
        </p:nvSpPr>
        <p:spPr>
          <a:xfrm>
            <a:off x="993855" y="2625568"/>
            <a:ext cx="2402687" cy="84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矩形 27">
            <a:hlinkClick r:id="" action="ppaction://noaction"/>
          </p:cNvPr>
          <p:cNvSpPr/>
          <p:nvPr/>
        </p:nvSpPr>
        <p:spPr>
          <a:xfrm>
            <a:off x="993855" y="4595820"/>
            <a:ext cx="2402687" cy="84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矩形 28">
            <a:hlinkClick r:id="rId6" action="ppaction://hlinksldjump"/>
          </p:cNvPr>
          <p:cNvSpPr/>
          <p:nvPr/>
        </p:nvSpPr>
        <p:spPr>
          <a:xfrm>
            <a:off x="993855" y="3610694"/>
            <a:ext cx="2402687" cy="84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流程圖: 延遲 30">
            <a:hlinkClick r:id="rId5" action="ppaction://hlinksldjump"/>
          </p:cNvPr>
          <p:cNvSpPr/>
          <p:nvPr/>
        </p:nvSpPr>
        <p:spPr>
          <a:xfrm>
            <a:off x="3252206" y="2625568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流程圖: 延遲 31">
            <a:hlinkClick r:id="rId5" action="ppaction://hlinksldjump"/>
          </p:cNvPr>
          <p:cNvSpPr/>
          <p:nvPr/>
        </p:nvSpPr>
        <p:spPr>
          <a:xfrm flipH="1">
            <a:off x="421919" y="2625568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流程圖: 延遲 32">
            <a:hlinkClick r:id="rId6" action="ppaction://hlinksldjump"/>
          </p:cNvPr>
          <p:cNvSpPr/>
          <p:nvPr/>
        </p:nvSpPr>
        <p:spPr>
          <a:xfrm>
            <a:off x="3252206" y="3610694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流程圖: 延遲 33">
            <a:hlinkClick r:id="rId6" action="ppaction://hlinksldjump"/>
          </p:cNvPr>
          <p:cNvSpPr/>
          <p:nvPr/>
        </p:nvSpPr>
        <p:spPr>
          <a:xfrm flipH="1">
            <a:off x="421919" y="3610694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流程圖: 延遲 34">
            <a:hlinkClick r:id="" action="ppaction://noaction"/>
          </p:cNvPr>
          <p:cNvSpPr/>
          <p:nvPr/>
        </p:nvSpPr>
        <p:spPr>
          <a:xfrm>
            <a:off x="3252206" y="4591187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流程圖: 延遲 35">
            <a:hlinkClick r:id="" action="ppaction://noaction"/>
          </p:cNvPr>
          <p:cNvSpPr/>
          <p:nvPr/>
        </p:nvSpPr>
        <p:spPr>
          <a:xfrm flipH="1">
            <a:off x="421919" y="4591187"/>
            <a:ext cx="827314" cy="84391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2" y="2574606"/>
            <a:ext cx="3645724" cy="1024217"/>
          </a:xfrm>
          <a:prstGeom prst="rect">
            <a:avLst/>
          </a:prstGeom>
        </p:spPr>
      </p:pic>
      <p:pic>
        <p:nvPicPr>
          <p:cNvPr id="56" name="圖片 5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2" y="3553776"/>
            <a:ext cx="3645724" cy="1024217"/>
          </a:xfrm>
          <a:prstGeom prst="rect">
            <a:avLst/>
          </a:prstGeom>
        </p:spPr>
      </p:pic>
      <p:pic>
        <p:nvPicPr>
          <p:cNvPr id="57" name="圖片 5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6" y="4575552"/>
            <a:ext cx="3657917" cy="951058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="" xmlns:a16="http://schemas.microsoft.com/office/drawing/2014/main" id="{34371243-FBB8-4946-907D-9E61E77E7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968" y="6120658"/>
            <a:ext cx="1765155" cy="6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Wu was 16, he began the next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his life.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4" y="1700391"/>
            <a:ext cx="581478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十六歲時，吳師傅開啟了人生的下一個階段。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2" b="7836"/>
          <a:stretch/>
        </p:blipFill>
        <p:spPr>
          <a:xfrm>
            <a:off x="5684877" y="2650610"/>
            <a:ext cx="5748810" cy="3178629"/>
          </a:xfrm>
          <a:prstGeom prst="rect">
            <a:avLst/>
          </a:prstGeom>
        </p:spPr>
      </p:pic>
      <p:pic>
        <p:nvPicPr>
          <p:cNvPr id="2" name="8100106P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7810500" y="946413"/>
            <a:ext cx="1392582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91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mother gave him 50 dollars and a train ticket to Taipei.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他的母親給了他五十元和一張到臺北的火車票。</a:t>
            </a:r>
          </a:p>
        </p:txBody>
      </p:sp>
      <p:sp>
        <p:nvSpPr>
          <p:cNvPr id="24" name="文字方塊 23">
            <a:hlinkClick r:id="rId8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3"/>
          <a:stretch/>
        </p:blipFill>
        <p:spPr>
          <a:xfrm>
            <a:off x="5628312" y="3150666"/>
            <a:ext cx="5925870" cy="2525485"/>
          </a:xfrm>
          <a:prstGeom prst="rect">
            <a:avLst/>
          </a:prstGeom>
        </p:spPr>
      </p:pic>
      <p:pic>
        <p:nvPicPr>
          <p:cNvPr id="2" name="8100106P3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he started to work in a small bakery in 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Muzha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1700391"/>
            <a:ext cx="581478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接著，他就開始在木柵的一間小麵包坊工作。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74" y="1700391"/>
            <a:ext cx="3885525" cy="4343479"/>
          </a:xfrm>
          <a:prstGeom prst="rect">
            <a:avLst/>
          </a:prstGeom>
        </p:spPr>
      </p:pic>
      <p:pic>
        <p:nvPicPr>
          <p:cNvPr id="2" name="8100106P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3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did not have much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this made things very hard for him.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吳師傅沒有接受太多的教育，這讓許多事對他而言顯得特別艱辛。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8" y="2471262"/>
            <a:ext cx="5748810" cy="3212165"/>
          </a:xfrm>
          <a:prstGeom prst="rect">
            <a:avLst/>
          </a:prstGeom>
        </p:spPr>
      </p:pic>
      <p:pic>
        <p:nvPicPr>
          <p:cNvPr id="2" name="8100106P3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4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5079599" y="912098"/>
            <a:ext cx="2283883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5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/>
          <p:cNvSpPr txBox="1">
            <a:spLocks/>
          </p:cNvSpPr>
          <p:nvPr/>
        </p:nvSpPr>
        <p:spPr>
          <a:xfrm>
            <a:off x="293626" y="-3134427"/>
            <a:ext cx="12192000" cy="1072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內容版面配置區 2"/>
          <p:cNvSpPr txBox="1">
            <a:spLocks/>
          </p:cNvSpPr>
          <p:nvPr/>
        </p:nvSpPr>
        <p:spPr>
          <a:xfrm>
            <a:off x="293626" y="-1438468"/>
            <a:ext cx="12192000" cy="1072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zh-TW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he did not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up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1700391"/>
            <a:ext cx="581478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然而，他並沒有放棄。</a:t>
            </a:r>
          </a:p>
        </p:txBody>
      </p:sp>
      <p:sp>
        <p:nvSpPr>
          <p:cNvPr id="19" name="文字方塊 18">
            <a:hlinkClick r:id="rId8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99" y="2471263"/>
            <a:ext cx="5748810" cy="3212164"/>
          </a:xfrm>
          <a:prstGeom prst="rect">
            <a:avLst/>
          </a:prstGeom>
        </p:spPr>
      </p:pic>
      <p:pic>
        <p:nvPicPr>
          <p:cNvPr id="2" name="8100106P3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5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4" name="矩形 23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4547733" y="988242"/>
            <a:ext cx="158636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1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hlinkClick r:id="rId8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other young guys of his age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dated girls during their free time</a:t>
            </a:r>
            <a:r>
              <a:rPr lang="en-US" altLang="zh-TW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in 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working hours and sent most of his money home to his mother.</a:t>
            </a:r>
            <a:endParaRPr lang="zh-TW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3" y="27760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當其他同齡的年輕人在空閒時間放鬆或和女孩子約會的時候，他投入額外的</a:t>
            </a:r>
            <a:r>
              <a:rPr lang="zh-TW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時間</a:t>
            </a: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工作，並把他大部分的錢寄回老家給母親。</a:t>
            </a:r>
          </a:p>
          <a:p>
            <a:pPr marL="0" indent="0">
              <a:lnSpc>
                <a:spcPct val="100000"/>
              </a:lnSpc>
              <a:buNone/>
            </a:pPr>
            <a:endParaRPr lang="zh-TW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8" y="2776062"/>
            <a:ext cx="5748810" cy="3212164"/>
          </a:xfrm>
          <a:prstGeom prst="rect">
            <a:avLst/>
          </a:prstGeom>
        </p:spPr>
      </p:pic>
      <p:pic>
        <p:nvPicPr>
          <p:cNvPr id="2" name="8100106P3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3-6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pic>
        <p:nvPicPr>
          <p:cNvPr id="23" name="圖片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12" y="6288296"/>
            <a:ext cx="473304" cy="473304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7363482" y="971502"/>
            <a:ext cx="187453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6458283" y="1640186"/>
            <a:ext cx="141571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3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1"/>
            <a:ext cx="11669486" cy="12962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years of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Wu finally became a baker.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1700391"/>
            <a:ext cx="783408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在多年的練習之後，吳師傅終於成為一位麵包烘焙師。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1476955"/>
            <a:ext cx="3253867" cy="4534570"/>
          </a:xfrm>
          <a:prstGeom prst="rect">
            <a:avLst/>
          </a:prstGeom>
        </p:spPr>
      </p:pic>
      <p:pic>
        <p:nvPicPr>
          <p:cNvPr id="2" name="8100106P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4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9" name="矩形 18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3259000" y="961776"/>
            <a:ext cx="196070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39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1"/>
            <a:ext cx="11669486" cy="12962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first he did well, but his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did not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1700391"/>
            <a:ext cx="783408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起初他表現得很好，但他的成功並沒有持續很久。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68" y="2650610"/>
            <a:ext cx="5748808" cy="3212164"/>
          </a:xfrm>
          <a:prstGeom prst="rect">
            <a:avLst/>
          </a:prstGeom>
        </p:spPr>
      </p:pic>
      <p:pic>
        <p:nvPicPr>
          <p:cNvPr id="2" name="8100106P4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4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9" name="矩形 18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5878715" y="917980"/>
            <a:ext cx="1785305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9272133" y="901266"/>
            <a:ext cx="126251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2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hlinkClick r:id="" action="ppaction://noaction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Customers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soon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 tired of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ordinary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bread and wanted something different.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顧客們很快地厭倦了普通的麵包，並想要嚐鮮。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48" y="2471262"/>
            <a:ext cx="5748810" cy="3212164"/>
          </a:xfrm>
          <a:prstGeom prst="rect">
            <a:avLst/>
          </a:prstGeom>
        </p:spPr>
      </p:pic>
      <p:pic>
        <p:nvPicPr>
          <p:cNvPr id="2" name="8100106P4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15" cy="1080000"/>
          </a:xfrm>
          <a:prstGeom prst="rect">
            <a:avLst/>
          </a:prstGeom>
        </p:spPr>
      </p:pic>
      <p:pic>
        <p:nvPicPr>
          <p:cNvPr id="3" name="8100106P4-3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5" name="矩形 14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62426" y="926328"/>
            <a:ext cx="2760174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4111333" y="926328"/>
            <a:ext cx="250536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6732814" y="936911"/>
            <a:ext cx="2271486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4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1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different</a:t>
            </a:r>
            <a:r>
              <a: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為後位修飾用法，亦可改寫為形容詞子句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that is different</a:t>
            </a:r>
            <a:r>
              <a: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hlinkClick r:id="" action="ppaction://noaction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Fortunately, Wu met a true baking master, Fu-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幸運地，吳師傅遇見了一位真正的烘焙大師，陳撫洸。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49" y="2471262"/>
            <a:ext cx="5748808" cy="3212164"/>
          </a:xfrm>
          <a:prstGeom prst="rect">
            <a:avLst/>
          </a:prstGeom>
        </p:spPr>
      </p:pic>
      <p:pic>
        <p:nvPicPr>
          <p:cNvPr id="3" name="8100106P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4" name="8100106P5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EDAE2B22-C6CE-4EDE-9B8F-5D83B88284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-18418" y="0"/>
            <a:ext cx="12211876" cy="6858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4000"/>
                </a:schemeClr>
              </a:gs>
              <a:gs pos="76000">
                <a:schemeClr val="bg1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99761" y="896938"/>
            <a:ext cx="8216900" cy="166528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out the different kinds of delicious bread on the shelf of the bakery! How often do you visit a bakery or eat bread? What kind of bread is your favorite and why?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5225FA14-6120-43CF-A66B-71EE8D10479A}"/>
              </a:ext>
            </a:extLst>
          </p:cNvPr>
          <p:cNvSpPr txBox="1">
            <a:spLocks/>
          </p:cNvSpPr>
          <p:nvPr/>
        </p:nvSpPr>
        <p:spPr>
          <a:xfrm>
            <a:off x="299761" y="3322281"/>
            <a:ext cx="2313841" cy="830619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baguettes 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法式長棍麵包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="" xmlns:a16="http://schemas.microsoft.com/office/drawing/2014/main" id="{8CC48C2E-322D-447E-95AB-7B8B19D87FA2}"/>
              </a:ext>
            </a:extLst>
          </p:cNvPr>
          <p:cNvSpPr txBox="1">
            <a:spLocks/>
          </p:cNvSpPr>
          <p:nvPr/>
        </p:nvSpPr>
        <p:spPr>
          <a:xfrm>
            <a:off x="2949473" y="3850922"/>
            <a:ext cx="2208315" cy="830619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muffins 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鬆糕；瑪芬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="" xmlns:a16="http://schemas.microsoft.com/office/drawing/2014/main" id="{BC4F226F-71DF-492D-BF33-18A1D08FBEC5}"/>
              </a:ext>
            </a:extLst>
          </p:cNvPr>
          <p:cNvSpPr txBox="1">
            <a:spLocks/>
          </p:cNvSpPr>
          <p:nvPr/>
        </p:nvSpPr>
        <p:spPr>
          <a:xfrm>
            <a:off x="4062037" y="2638726"/>
            <a:ext cx="1927225" cy="830618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bagels 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貝果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="" xmlns:a16="http://schemas.microsoft.com/office/drawing/2014/main" id="{0717A816-1005-4902-AA3E-00802408867E}"/>
              </a:ext>
            </a:extLst>
          </p:cNvPr>
          <p:cNvSpPr txBox="1">
            <a:spLocks/>
          </p:cNvSpPr>
          <p:nvPr/>
        </p:nvSpPr>
        <p:spPr>
          <a:xfrm>
            <a:off x="7568406" y="3322281"/>
            <a:ext cx="2212975" cy="830619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loaves          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條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bread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="" xmlns:a16="http://schemas.microsoft.com/office/drawing/2014/main" id="{8BF82460-ED65-4FB7-8904-25AC1249BAA5}"/>
              </a:ext>
            </a:extLst>
          </p:cNvPr>
          <p:cNvSpPr txBox="1">
            <a:spLocks/>
          </p:cNvSpPr>
          <p:nvPr/>
        </p:nvSpPr>
        <p:spPr>
          <a:xfrm>
            <a:off x="5907197" y="5264600"/>
            <a:ext cx="2717315" cy="822798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croissants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可頌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="" xmlns:a16="http://schemas.microsoft.com/office/drawing/2014/main" id="{8403B6D1-4BA5-44C7-B968-D927E5EFFEFB}"/>
              </a:ext>
            </a:extLst>
          </p:cNvPr>
          <p:cNvSpPr txBox="1">
            <a:spLocks/>
          </p:cNvSpPr>
          <p:nvPr/>
        </p:nvSpPr>
        <p:spPr>
          <a:xfrm>
            <a:off x="3351182" y="5692642"/>
            <a:ext cx="1604402" cy="822798"/>
          </a:xfrm>
          <a:prstGeom prst="rect">
            <a:avLst/>
          </a:prstGeom>
          <a:solidFill>
            <a:srgbClr val="FFFBCF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buns </a:t>
            </a:r>
            <a:b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小圓麵包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200021C3-F57C-4DE2-B74A-D3E733926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35" y="5345113"/>
            <a:ext cx="1426677" cy="361822"/>
          </a:xfrm>
          <a:prstGeom prst="rect">
            <a:avLst/>
          </a:prstGeom>
          <a:noFill/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61718561-EFE0-4BEF-98F9-197E59270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r="26838"/>
          <a:stretch/>
        </p:blipFill>
        <p:spPr>
          <a:xfrm>
            <a:off x="8488917" y="3387307"/>
            <a:ext cx="652462" cy="361823"/>
          </a:xfrm>
          <a:prstGeom prst="rect">
            <a:avLst/>
          </a:prstGeom>
          <a:noFill/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448E066C-7701-43A3-B04A-D5DA6490A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17008"/>
          <a:stretch/>
        </p:blipFill>
        <p:spPr>
          <a:xfrm>
            <a:off x="4979501" y="2734284"/>
            <a:ext cx="928688" cy="361823"/>
          </a:xfrm>
          <a:prstGeom prst="rect">
            <a:avLst/>
          </a:prstGeom>
          <a:noFill/>
        </p:spPr>
      </p:pic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E23C716B-5A2A-4FA9-AFDC-96329BD5F2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r="11734"/>
          <a:stretch/>
        </p:blipFill>
        <p:spPr>
          <a:xfrm>
            <a:off x="4033838" y="3907884"/>
            <a:ext cx="1076325" cy="361823"/>
          </a:xfrm>
          <a:prstGeom prst="rect">
            <a:avLst/>
          </a:prstGeom>
          <a:noFill/>
        </p:spPr>
      </p:pic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A1B98669-6303-4847-A650-ABBB72E2F1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7953"/>
          <a:stretch/>
        </p:blipFill>
        <p:spPr>
          <a:xfrm>
            <a:off x="1585636" y="3402613"/>
            <a:ext cx="936626" cy="361823"/>
          </a:xfrm>
          <a:prstGeom prst="rect">
            <a:avLst/>
          </a:prstGeom>
          <a:noFill/>
        </p:spPr>
      </p:pic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6D1EECD5-2B30-4786-819C-0C2374640B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BCF"/>
              </a:clrFrom>
              <a:clrTo>
                <a:srgbClr val="FFF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r="23598"/>
          <a:stretch/>
        </p:blipFill>
        <p:spPr>
          <a:xfrm>
            <a:off x="4077809" y="5759432"/>
            <a:ext cx="723900" cy="361823"/>
          </a:xfrm>
          <a:prstGeom prst="rect">
            <a:avLst/>
          </a:prstGeom>
          <a:noFill/>
        </p:spPr>
      </p:pic>
      <p:grpSp>
        <p:nvGrpSpPr>
          <p:cNvPr id="9" name="群組 8"/>
          <p:cNvGrpSpPr/>
          <p:nvPr/>
        </p:nvGrpSpPr>
        <p:grpSpPr>
          <a:xfrm>
            <a:off x="304801" y="204457"/>
            <a:ext cx="2532213" cy="736678"/>
            <a:chOff x="-572784" y="-1818633"/>
            <a:chExt cx="3390082" cy="986252"/>
          </a:xfrm>
        </p:grpSpPr>
        <p:sp>
          <p:nvSpPr>
            <p:cNvPr id="19" name="矩形 18"/>
            <p:cNvSpPr/>
            <p:nvPr/>
          </p:nvSpPr>
          <p:spPr>
            <a:xfrm>
              <a:off x="42270" y="-1657192"/>
              <a:ext cx="2366821" cy="6273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流程圖: 延遲 20"/>
            <p:cNvSpPr/>
            <p:nvPr/>
          </p:nvSpPr>
          <p:spPr>
            <a:xfrm>
              <a:off x="2202244" y="-1657192"/>
              <a:ext cx="615054" cy="627396"/>
            </a:xfrm>
            <a:prstGeom prst="flowChartDe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流程圖: 延遲 22"/>
            <p:cNvSpPr/>
            <p:nvPr/>
          </p:nvSpPr>
          <p:spPr>
            <a:xfrm flipH="1">
              <a:off x="-572784" y="-1657192"/>
              <a:ext cx="615054" cy="627396"/>
            </a:xfrm>
            <a:prstGeom prst="flowChartDe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1" r="19450"/>
            <a:stretch/>
          </p:blipFill>
          <p:spPr>
            <a:xfrm>
              <a:off x="-201674" y="-1818633"/>
              <a:ext cx="2647862" cy="986252"/>
            </a:xfrm>
            <a:prstGeom prst="rect">
              <a:avLst/>
            </a:prstGeom>
          </p:spPr>
        </p:pic>
      </p:grpSp>
      <p:pic>
        <p:nvPicPr>
          <p:cNvPr id="28" name="圖片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8C962CD-184D-4ECC-BDB6-9B5BB06C5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67" y="6224105"/>
            <a:ext cx="841693" cy="633895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2671" y="54935"/>
            <a:ext cx="767038" cy="2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hlinkClick r:id="" action="ppaction://noaction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helped him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different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attitude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toward baking, and he started using special </a:t>
            </a:r>
            <a:r>
              <a:rPr lang="en-US" altLang="zh-TW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ingredients</a:t>
            </a:r>
            <a:r>
              <a:rPr lang="zh-TW" altLang="en-US" sz="3200" b="1" baseline="5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◎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 red wine, roses, and </a:t>
            </a:r>
            <a:r>
              <a:rPr lang="en-US" altLang="zh-TW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lychees</a:t>
            </a:r>
            <a:r>
              <a:rPr lang="zh-TW" altLang="en-US" sz="3200" b="1" baseline="5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◎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3" y="2921205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陳師傅協助他培養了不同的烘焙態度，而他也開始使用特殊的烘焙原料，如紅酒、玫瑰及荔枝。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9" y="2902724"/>
            <a:ext cx="5748808" cy="3212164"/>
          </a:xfrm>
          <a:prstGeom prst="rect">
            <a:avLst/>
          </a:prstGeom>
        </p:spPr>
      </p:pic>
      <p:pic>
        <p:nvPicPr>
          <p:cNvPr id="2" name="8100106P5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5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17712" y="2166169"/>
            <a:ext cx="280488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9042400" y="2107786"/>
            <a:ext cx="184150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3911242" y="909089"/>
            <a:ext cx="2006958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8204251" y="979281"/>
            <a:ext cx="2140982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5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hlinkClick r:id="" action="ppaction://noaction"/>
          </p:cNvPr>
          <p:cNvSpPr txBox="1"/>
          <p:nvPr/>
        </p:nvSpPr>
        <p:spPr>
          <a:xfrm>
            <a:off x="217713" y="618788"/>
            <a:ext cx="396000" cy="309600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he wanted to get better at baking, he even went to Japan to learn more.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因為他想要更精進烘焙技術，甚至遠赴日本深造。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49" y="2471262"/>
            <a:ext cx="5748808" cy="3212163"/>
          </a:xfrm>
          <a:prstGeom prst="rect">
            <a:avLst/>
          </a:prstGeom>
        </p:spPr>
      </p:pic>
      <p:pic>
        <p:nvPicPr>
          <p:cNvPr id="2" name="8100106P5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5-3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12" y="6288296"/>
            <a:ext cx="473304" cy="473304"/>
          </a:xfrm>
          <a:prstGeom prst="rect">
            <a:avLst/>
          </a:prstGeom>
        </p:spPr>
      </p:pic>
      <p:sp>
        <p:nvSpPr>
          <p:cNvPr id="13" name="文字方塊 12">
            <a:hlinkClick r:id="" action="ppaction://noaction"/>
          </p:cNvPr>
          <p:cNvSpPr txBox="1"/>
          <p:nvPr/>
        </p:nvSpPr>
        <p:spPr>
          <a:xfrm>
            <a:off x="217713" y="618788"/>
            <a:ext cx="396000" cy="309600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his hard work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paid off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he finally became an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baking master.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漸漸地，他的努力得到了回報，終於成為一位國際級的烘焙大師。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9" y="2471262"/>
            <a:ext cx="5748808" cy="3212163"/>
          </a:xfrm>
          <a:prstGeom prst="rect">
            <a:avLst/>
          </a:prstGeom>
        </p:spPr>
      </p:pic>
      <p:pic>
        <p:nvPicPr>
          <p:cNvPr id="2" name="8100106P5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5-4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315035" y="897427"/>
            <a:ext cx="2250365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5651249" y="912097"/>
            <a:ext cx="1712233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565400" y="1539120"/>
            <a:ext cx="321310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79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hlinkClick r:id="" action="ppaction://noaction"/>
          </p:cNvPr>
          <p:cNvSpPr txBox="1"/>
          <p:nvPr/>
        </p:nvSpPr>
        <p:spPr>
          <a:xfrm>
            <a:off x="262426" y="618551"/>
            <a:ext cx="396000" cy="309600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Although Master Wu did not enjoy a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start in life, he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overcame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many difficulties and</a:t>
            </a:r>
            <a:r>
              <a:rPr lang="en-US" altLang="zh-TW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fulfilled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zh-TW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dream.</a:t>
            </a:r>
            <a:endParaRPr lang="zh-TW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3" y="2921205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雖然吳師傅的早年生活並不順遂，但他克服了許多的困難，並實現了他的夢想。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9" y="2662120"/>
            <a:ext cx="5748808" cy="3212163"/>
          </a:xfrm>
          <a:prstGeom prst="rect">
            <a:avLst/>
          </a:prstGeom>
        </p:spPr>
      </p:pic>
      <p:pic>
        <p:nvPicPr>
          <p:cNvPr id="2" name="8100106P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6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7849868" y="903081"/>
            <a:ext cx="2012765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8791133" y="1535702"/>
            <a:ext cx="218801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1808672" y="1544137"/>
            <a:ext cx="2483928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8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 smtClean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endParaRPr lang="zh-TW" altLang="en-US" sz="2400" b="1" dirty="0">
              <a:solidFill>
                <a:srgbClr val="88C1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流程圖: 接點 7">
            <a:extLst>
              <a:ext uri="{FF2B5EF4-FFF2-40B4-BE49-F238E27FC236}">
                <a16:creationId xmlns="" xmlns:a16="http://schemas.microsoft.com/office/drawing/2014/main" id="{E038571E-F7CF-43BC-A200-B0B9ACB79766}"/>
              </a:ext>
            </a:extLst>
          </p:cNvPr>
          <p:cNvSpPr>
            <a:spLocks noChangeAspect="1"/>
          </p:cNvSpPr>
          <p:nvPr/>
        </p:nvSpPr>
        <p:spPr>
          <a:xfrm>
            <a:off x="1799802" y="6344475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接點 10">
            <a:extLst>
              <a:ext uri="{FF2B5EF4-FFF2-40B4-BE49-F238E27FC236}">
                <a16:creationId xmlns="" xmlns:a16="http://schemas.microsoft.com/office/drawing/2014/main" id="{2708D44C-4791-4937-BC83-5AB79FE51166}"/>
              </a:ext>
            </a:extLst>
          </p:cNvPr>
          <p:cNvSpPr>
            <a:spLocks noChangeAspect="1"/>
          </p:cNvSpPr>
          <p:nvPr/>
        </p:nvSpPr>
        <p:spPr>
          <a:xfrm>
            <a:off x="2880000" y="6373050"/>
            <a:ext cx="504000" cy="5040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12" y="6288296"/>
            <a:ext cx="473304" cy="473304"/>
          </a:xfrm>
          <a:prstGeom prst="rect">
            <a:avLst/>
          </a:prstGeom>
        </p:spPr>
      </p:pic>
      <p:sp>
        <p:nvSpPr>
          <p:cNvPr id="13" name="文字方塊 12">
            <a:hlinkClick r:id="" action="ppaction://noaction"/>
          </p:cNvPr>
          <p:cNvSpPr txBox="1"/>
          <p:nvPr/>
        </p:nvSpPr>
        <p:spPr>
          <a:xfrm>
            <a:off x="262426" y="618551"/>
            <a:ext cx="396000" cy="309600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why he is not only a master baker but also living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hard work is the number one ingredient for success.</a:t>
            </a:r>
            <a:endParaRPr lang="zh-TW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3" y="2921205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這就是為什麼他不僅是烘焙大師，也是活生生的證據，證明了努力是成功最重要的元素。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9" y="2662120"/>
            <a:ext cx="5748808" cy="3212163"/>
          </a:xfrm>
          <a:prstGeom prst="rect">
            <a:avLst/>
          </a:prstGeom>
        </p:spPr>
      </p:pic>
      <p:pic>
        <p:nvPicPr>
          <p:cNvPr id="2" name="8100106P6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sp>
        <p:nvSpPr>
          <p:cNvPr id="22" name="矩形 21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58828" y="1568402"/>
            <a:ext cx="1540974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8100106P6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" y="1849999"/>
            <a:ext cx="1209551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/>
          <p:cNvSpPr txBox="1">
            <a:spLocks/>
          </p:cNvSpPr>
          <p:nvPr/>
        </p:nvSpPr>
        <p:spPr>
          <a:xfrm>
            <a:off x="331200" y="1108799"/>
            <a:ext cx="11098800" cy="4060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＿＿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What is “Pao-Chun Wu: Master Baker and Dream Chaser” mainly about?</a:t>
            </a:r>
          </a:p>
          <a:p>
            <a:pPr marL="1276350" indent="-17463">
              <a:lnSpc>
                <a:spcPct val="120000"/>
              </a:lnSpc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The way to win the “World Cup of Baking.”</a:t>
            </a:r>
          </a:p>
          <a:p>
            <a:pPr marL="1276350" indent="-17463">
              <a:lnSpc>
                <a:spcPct val="120000"/>
              </a:lnSpc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The true master who taught Master Wu.</a:t>
            </a:r>
          </a:p>
          <a:p>
            <a:pPr marL="1276350" indent="-17463">
              <a:lnSpc>
                <a:spcPct val="120000"/>
              </a:lnSpc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Master Wu’s difficult family life.</a:t>
            </a:r>
          </a:p>
          <a:p>
            <a:pPr marL="1276350" indent="-17463">
              <a:lnSpc>
                <a:spcPct val="120000"/>
              </a:lnSpc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Master Wu’s spirit and hard work.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610972" y="1107943"/>
            <a:ext cx="550197" cy="57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TW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331200" y="1108800"/>
            <a:ext cx="10819400" cy="40697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  <a:tabLst>
                <a:tab pos="187960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＿＿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About Master Wu’s personal life, which of the following is NOT talked about in the reading?</a:t>
            </a:r>
          </a:p>
          <a:p>
            <a:pPr marL="1266825" indent="0">
              <a:lnSpc>
                <a:spcPct val="120000"/>
              </a:lnSpc>
              <a:buNone/>
              <a:tabLst>
                <a:tab pos="18796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His place of birth.</a:t>
            </a:r>
          </a:p>
          <a:p>
            <a:pPr marL="1266825" indent="0">
              <a:lnSpc>
                <a:spcPct val="120000"/>
              </a:lnSpc>
              <a:buNone/>
              <a:tabLst>
                <a:tab pos="18796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His marriage.</a:t>
            </a:r>
          </a:p>
          <a:p>
            <a:pPr marL="1266825" indent="0">
              <a:lnSpc>
                <a:spcPct val="120000"/>
              </a:lnSpc>
              <a:buNone/>
              <a:tabLst>
                <a:tab pos="18796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His family members.</a:t>
            </a:r>
          </a:p>
          <a:p>
            <a:pPr marL="1266825" indent="0">
              <a:lnSpc>
                <a:spcPct val="120000"/>
              </a:lnSpc>
              <a:buNone/>
              <a:tabLst>
                <a:tab pos="18796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His school life.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10972" y="1107943"/>
            <a:ext cx="550197" cy="57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/>
          <p:cNvSpPr txBox="1">
            <a:spLocks/>
          </p:cNvSpPr>
          <p:nvPr/>
        </p:nvSpPr>
        <p:spPr>
          <a:xfrm>
            <a:off x="610972" y="1107943"/>
            <a:ext cx="550197" cy="57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74863FBA-26A0-4710-95B8-1D75A8707CC7}"/>
              </a:ext>
            </a:extLst>
          </p:cNvPr>
          <p:cNvSpPr txBox="1">
            <a:spLocks/>
          </p:cNvSpPr>
          <p:nvPr/>
        </p:nvSpPr>
        <p:spPr>
          <a:xfrm>
            <a:off x="331200" y="1103539"/>
            <a:ext cx="11199813" cy="3609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  <a:tabLst>
                <a:tab pos="193040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＿＿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According to the reading, why did Master Wu go to Japan?</a:t>
            </a:r>
          </a:p>
          <a:p>
            <a:pPr marL="1285875" indent="0">
              <a:lnSpc>
                <a:spcPct val="120000"/>
              </a:lnSpc>
              <a:buNone/>
              <a:tabLst>
                <a:tab pos="19304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He needed a break in order to relax and date girls.</a:t>
            </a:r>
          </a:p>
          <a:p>
            <a:pPr marL="1285875" indent="0">
              <a:lnSpc>
                <a:spcPct val="120000"/>
              </a:lnSpc>
              <a:buNone/>
              <a:tabLst>
                <a:tab pos="19304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He hoped to become an even better baker.</a:t>
            </a:r>
          </a:p>
          <a:p>
            <a:pPr marL="1285875" indent="0">
              <a:lnSpc>
                <a:spcPct val="120000"/>
              </a:lnSpc>
              <a:buNone/>
              <a:tabLst>
                <a:tab pos="19304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He wanted to earn more money for his family.</a:t>
            </a:r>
          </a:p>
          <a:p>
            <a:pPr marL="1285875" indent="0">
              <a:lnSpc>
                <a:spcPct val="120000"/>
              </a:lnSpc>
              <a:buNone/>
              <a:tabLst>
                <a:tab pos="193040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He went to look for a very special ingredient.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/>
          <p:cNvSpPr txBox="1">
            <a:spLocks/>
          </p:cNvSpPr>
          <p:nvPr/>
        </p:nvSpPr>
        <p:spPr>
          <a:xfrm>
            <a:off x="331200" y="1108800"/>
            <a:ext cx="11619374" cy="46412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6350" indent="-1276350">
              <a:lnSpc>
                <a:spcPct val="120000"/>
              </a:lnSpc>
              <a:buNone/>
              <a:tabLst>
                <a:tab pos="1887538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＿＿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According to the reading, which of the following is true?</a:t>
            </a:r>
          </a:p>
          <a:p>
            <a:pPr marL="1276350" indent="9525">
              <a:lnSpc>
                <a:spcPct val="120000"/>
              </a:lnSpc>
              <a:buNone/>
              <a:tabLst>
                <a:tab pos="18875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Master Wu became an international master in high school.</a:t>
            </a:r>
          </a:p>
          <a:p>
            <a:pPr marL="1936750" indent="-650875">
              <a:lnSpc>
                <a:spcPct val="120000"/>
              </a:lnSpc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Master Wu didn’t finish middle school because of his poor grades.</a:t>
            </a:r>
          </a:p>
          <a:p>
            <a:pPr marL="1276350" indent="9525">
              <a:lnSpc>
                <a:spcPct val="120000"/>
              </a:lnSpc>
              <a:buNone/>
              <a:tabLst>
                <a:tab pos="18875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Fu-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influenced Master Wu’s style of baking.</a:t>
            </a:r>
          </a:p>
          <a:p>
            <a:pPr marL="1936750" indent="-650875">
              <a:lnSpc>
                <a:spcPct val="120000"/>
              </a:lnSpc>
              <a:buNone/>
              <a:tabLst>
                <a:tab pos="18875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Studying abroad was Master Wu’s dream when he was a child.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610972" y="1107943"/>
            <a:ext cx="550197" cy="57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06" y="1807323"/>
            <a:ext cx="844978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461665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>
            <a:hlinkClick r:id="rId7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</a:p>
        </p:txBody>
      </p:sp>
      <p:sp>
        <p:nvSpPr>
          <p:cNvPr id="23" name="文字方塊 22">
            <a:hlinkClick r:id="rId8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smell of delicious fresh bread is in the air. </a:t>
            </a:r>
            <a:endParaRPr lang="zh-TW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17714" y="1700391"/>
            <a:ext cx="8679398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美味又新鮮的麵包香氣瀰漫在空氣之中。</a:t>
            </a:r>
          </a:p>
        </p:txBody>
      </p:sp>
      <p:pic>
        <p:nvPicPr>
          <p:cNvPr id="10" name="圖片 5">
            <a:extLst>
              <a:ext uri="{FF2B5EF4-FFF2-40B4-BE49-F238E27FC236}">
                <a16:creationId xmlns="" xmlns:a16="http://schemas.microsoft.com/office/drawing/2014/main" id="{31B2D5D7-C195-4843-8B75-970BE7A8AC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9"/>
          <a:stretch/>
        </p:blipFill>
        <p:spPr bwMode="auto">
          <a:xfrm>
            <a:off x="2034839" y="2847455"/>
            <a:ext cx="8122323" cy="28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8100106P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5" name="8100106P1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5600" cy="10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461665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</a:p>
        </p:txBody>
      </p:sp>
      <p:sp>
        <p:nvSpPr>
          <p:cNvPr id="12" name="向右箭號 11">
            <a:hlinkClick r:id="rId7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>
            <a:hlinkClick r:id="rId8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12" y="6288296"/>
            <a:ext cx="473304" cy="473304"/>
          </a:xfrm>
          <a:prstGeom prst="rect">
            <a:avLst/>
          </a:prstGeom>
        </p:spPr>
      </p:pic>
      <p:sp>
        <p:nvSpPr>
          <p:cNvPr id="24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bread came from the hands of 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Pao-chun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Wu, the winner of the “World Cup of Baking.”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這麵包來自於「世界盃麵包大賽」贏家吳寶春的巧手。</a:t>
            </a:r>
          </a:p>
        </p:txBody>
      </p:sp>
      <p:sp>
        <p:nvSpPr>
          <p:cNvPr id="26" name="文字方塊 25">
            <a:hlinkClick r:id="rId10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7" y="2471262"/>
            <a:ext cx="5748812" cy="3212166"/>
          </a:xfrm>
          <a:prstGeom prst="rect">
            <a:avLst/>
          </a:prstGeom>
        </p:spPr>
      </p:pic>
      <p:pic>
        <p:nvPicPr>
          <p:cNvPr id="2" name="8100106P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800" cy="1080158"/>
          </a:xfrm>
          <a:prstGeom prst="rect">
            <a:avLst/>
          </a:prstGeom>
        </p:spPr>
      </p:pic>
      <p:pic>
        <p:nvPicPr>
          <p:cNvPr id="3" name="8100106P1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</a:p>
        </p:txBody>
      </p:sp>
      <p:sp>
        <p:nvSpPr>
          <p:cNvPr id="26" name="向右箭號 25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Wu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born into 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poor family with eight children in Pingtung </a:t>
            </a:r>
            <a:r>
              <a:rPr lang="en-US" altLang="zh-TW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  <a:r>
              <a:rPr lang="zh-TW" altLang="en-US" sz="4000" b="1" baseline="5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◎</a:t>
            </a:r>
            <a:r>
              <a:rPr lang="en-US" altLang="zh-TW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吳師傅出生於屏東縣，家中有八個孩子，家境貧困。</a:t>
            </a:r>
          </a:p>
        </p:txBody>
      </p:sp>
      <p:sp>
        <p:nvSpPr>
          <p:cNvPr id="16" name="文字方塊 15">
            <a:hlinkClick r:id="rId8" action="ppaction://hlinksldjump"/>
          </p:cNvPr>
          <p:cNvSpPr txBox="1"/>
          <p:nvPr/>
        </p:nvSpPr>
        <p:spPr>
          <a:xfrm>
            <a:off x="262426" y="618551"/>
            <a:ext cx="309600" cy="307777"/>
          </a:xfrm>
          <a:prstGeom prst="rect">
            <a:avLst/>
          </a:prstGeom>
          <a:solidFill>
            <a:srgbClr val="7C19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7" y="2471262"/>
            <a:ext cx="5748812" cy="3212165"/>
          </a:xfrm>
          <a:prstGeom prst="rect">
            <a:avLst/>
          </a:prstGeom>
        </p:spPr>
      </p:pic>
      <p:pic>
        <p:nvPicPr>
          <p:cNvPr id="2" name="8100106P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6400" cy="1081652"/>
          </a:xfrm>
          <a:prstGeom prst="rect">
            <a:avLst/>
          </a:prstGeom>
        </p:spPr>
      </p:pic>
      <p:pic>
        <p:nvPicPr>
          <p:cNvPr id="3" name="8100106P2-1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9" name="矩形 18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4533900" y="1559570"/>
            <a:ext cx="184150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681713" y="905295"/>
            <a:ext cx="2969534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2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father died when he was just 12, and his mother had to work very hard to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ends meet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在他年僅十二歲時，父親就過世了，而他的母親必須非常努力地工作以維持生計。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48" y="2471262"/>
            <a:ext cx="5748810" cy="3212165"/>
          </a:xfrm>
          <a:prstGeom prst="rect">
            <a:avLst/>
          </a:prstGeom>
        </p:spPr>
      </p:pic>
      <p:pic>
        <p:nvPicPr>
          <p:cNvPr id="2" name="8100106P2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2-2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9" name="矩形 18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4567690" y="1612224"/>
            <a:ext cx="3522210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3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school, Wu did not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well.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1700391"/>
            <a:ext cx="8030936" cy="77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在學校，吳師傅的表現並不出色。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43" y="2471263"/>
            <a:ext cx="5748810" cy="3212165"/>
          </a:xfrm>
          <a:prstGeom prst="rect">
            <a:avLst/>
          </a:prstGeom>
        </p:spPr>
      </p:pic>
      <p:pic>
        <p:nvPicPr>
          <p:cNvPr id="2" name="8100106P2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2-3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19" name="矩形 18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4808786" y="945355"/>
            <a:ext cx="2074614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16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587500" cy="47497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5A46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474970"/>
            <a:ext cx="12192000" cy="566278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17713" y="0"/>
            <a:ext cx="11030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rgbClr val="88C1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</a:p>
        </p:txBody>
      </p:sp>
      <p:sp>
        <p:nvSpPr>
          <p:cNvPr id="17" name="向右箭號 16">
            <a:hlinkClick r:id="rId6" action="ppaction://hlinksldjump"/>
          </p:cNvPr>
          <p:cNvSpPr/>
          <p:nvPr/>
        </p:nvSpPr>
        <p:spPr>
          <a:xfrm>
            <a:off x="10534650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>
            <a:hlinkClick r:id="rId7" action="ppaction://hlinksldjump"/>
          </p:cNvPr>
          <p:cNvSpPr/>
          <p:nvPr/>
        </p:nvSpPr>
        <p:spPr>
          <a:xfrm flipH="1">
            <a:off x="9900733" y="6317100"/>
            <a:ext cx="444500" cy="444500"/>
          </a:xfrm>
          <a:prstGeom prst="rightArrow">
            <a:avLst/>
          </a:prstGeom>
          <a:solidFill>
            <a:srgbClr val="88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12" y="6288296"/>
            <a:ext cx="473304" cy="473304"/>
          </a:xfrm>
          <a:prstGeom prst="rect">
            <a:avLst/>
          </a:prstGeom>
        </p:spPr>
      </p:pic>
      <p:sp>
        <p:nvSpPr>
          <p:cNvPr id="13" name="內容版面配置區 2"/>
          <p:cNvSpPr txBox="1">
            <a:spLocks/>
          </p:cNvSpPr>
          <p:nvPr/>
        </p:nvSpPr>
        <p:spPr>
          <a:xfrm>
            <a:off x="217714" y="828820"/>
            <a:ext cx="11669486" cy="21424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he finished middle school, he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decided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to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en-US" altLang="zh-TW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studies.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217713" y="2471262"/>
            <a:ext cx="4641593" cy="122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完成國中學業後，他決定不再繼續升學。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43" y="2471263"/>
            <a:ext cx="5748810" cy="3212165"/>
          </a:xfrm>
          <a:prstGeom prst="rect">
            <a:avLst/>
          </a:prstGeom>
        </p:spPr>
      </p:pic>
      <p:pic>
        <p:nvPicPr>
          <p:cNvPr id="2" name="8100106P2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00" y="0"/>
            <a:ext cx="2602420" cy="1080000"/>
          </a:xfrm>
          <a:prstGeom prst="rect">
            <a:avLst/>
          </a:prstGeom>
        </p:spPr>
      </p:pic>
      <p:pic>
        <p:nvPicPr>
          <p:cNvPr id="3" name="8100106P2-4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0"/>
            <a:ext cx="1873738" cy="1080000"/>
          </a:xfrm>
          <a:prstGeom prst="rect">
            <a:avLst/>
          </a:prstGeom>
        </p:spPr>
      </p:pic>
      <p:sp>
        <p:nvSpPr>
          <p:cNvPr id="21" name="矩形 20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7583168" y="912098"/>
            <a:ext cx="1920452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hlinkClick r:id="" action="ppaction://noaction"/>
            <a:extLst>
              <a:ext uri="{FF2B5EF4-FFF2-40B4-BE49-F238E27FC236}">
                <a16:creationId xmlns="" xmlns:a16="http://schemas.microsoft.com/office/drawing/2014/main" id="{48494FE6-FD50-4EE2-8068-77977A2B199C}"/>
              </a:ext>
            </a:extLst>
          </p:cNvPr>
          <p:cNvSpPr/>
          <p:nvPr/>
        </p:nvSpPr>
        <p:spPr>
          <a:xfrm>
            <a:off x="217713" y="1612224"/>
            <a:ext cx="2233387" cy="575689"/>
          </a:xfrm>
          <a:prstGeom prst="rect">
            <a:avLst/>
          </a:prstGeom>
          <a:solidFill>
            <a:srgbClr val="FFF9E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7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6438</TotalTime>
  <Words>1094</Words>
  <Application>Microsoft Office PowerPoint</Application>
  <PresentationFormat>自訂</PresentationFormat>
  <Paragraphs>111</Paragraphs>
  <Slides>29</Slides>
  <Notes>3</Notes>
  <HiddenSlides>0</HiddenSlides>
  <MMClips>42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L38[景柔]</dc:creator>
  <cp:lastModifiedBy>admin</cp:lastModifiedBy>
  <cp:revision>1214</cp:revision>
  <dcterms:created xsi:type="dcterms:W3CDTF">2018-11-08T07:42:55Z</dcterms:created>
  <dcterms:modified xsi:type="dcterms:W3CDTF">2021-05-24T04:59:27Z</dcterms:modified>
</cp:coreProperties>
</file>