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510" r:id="rId4"/>
    <p:sldId id="515" r:id="rId5"/>
    <p:sldId id="523" r:id="rId6"/>
    <p:sldId id="532" r:id="rId7"/>
    <p:sldId id="538" r:id="rId8"/>
    <p:sldId id="541" r:id="rId9"/>
    <p:sldId id="545" r:id="rId10"/>
    <p:sldId id="549" r:id="rId11"/>
    <p:sldId id="553" r:id="rId12"/>
    <p:sldId id="557" r:id="rId13"/>
    <p:sldId id="564" r:id="rId14"/>
    <p:sldId id="567" r:id="rId15"/>
    <p:sldId id="571" r:id="rId16"/>
    <p:sldId id="573" r:id="rId17"/>
    <p:sldId id="577" r:id="rId18"/>
    <p:sldId id="580" r:id="rId19"/>
    <p:sldId id="583" r:id="rId20"/>
    <p:sldId id="587" r:id="rId21"/>
    <p:sldId id="590" r:id="rId22"/>
    <p:sldId id="593" r:id="rId23"/>
    <p:sldId id="300" r:id="rId24"/>
    <p:sldId id="600" r:id="rId25"/>
    <p:sldId id="601" r:id="rId26"/>
    <p:sldId id="602" r:id="rId27"/>
    <p:sldId id="603" r:id="rId28"/>
    <p:sldId id="604" r:id="rId29"/>
    <p:sldId id="605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DB9EE80-FC2D-46BA-8B11-334F1224A71D}">
          <p14:sldIdLst>
            <p14:sldId id="256"/>
            <p14:sldId id="258"/>
          </p14:sldIdLst>
        </p14:section>
        <p14:section name="vocabulary" id="{5A4F2C97-04FA-4D3E-BBDA-59D00E1BBC95}">
          <p14:sldIdLst>
            <p14:sldId id="510"/>
            <p14:sldId id="515"/>
            <p14:sldId id="523"/>
            <p14:sldId id="532"/>
            <p14:sldId id="538"/>
            <p14:sldId id="541"/>
            <p14:sldId id="545"/>
            <p14:sldId id="549"/>
            <p14:sldId id="553"/>
            <p14:sldId id="557"/>
            <p14:sldId id="564"/>
            <p14:sldId id="567"/>
            <p14:sldId id="571"/>
            <p14:sldId id="573"/>
            <p14:sldId id="577"/>
            <p14:sldId id="580"/>
            <p14:sldId id="583"/>
            <p14:sldId id="587"/>
            <p14:sldId id="590"/>
            <p14:sldId id="593"/>
            <p14:sldId id="300"/>
            <p14:sldId id="600"/>
            <p14:sldId id="601"/>
            <p14:sldId id="602"/>
            <p14:sldId id="603"/>
            <p14:sldId id="604"/>
            <p14:sldId id="60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AC2EE"/>
    <a:srgbClr val="88C1EE"/>
    <a:srgbClr val="F15923"/>
    <a:srgbClr val="7C191E"/>
    <a:srgbClr val="3A3A3A"/>
    <a:srgbClr val="182987"/>
    <a:srgbClr val="0DAC67"/>
    <a:srgbClr val="7F7F7F"/>
    <a:srgbClr val="FFF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063" autoAdjust="0"/>
  </p:normalViewPr>
  <p:slideViewPr>
    <p:cSldViewPr snapToGrid="0">
      <p:cViewPr varScale="1">
        <p:scale>
          <a:sx n="82" d="100"/>
          <a:sy n="82" d="100"/>
        </p:scale>
        <p:origin x="-629" y="-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0DF7-B56A-4512-B30E-BB1D135E9890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E695-9BCE-4F06-9F13-E391491971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E695-9BCE-4F06-9F13-E3914919718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83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E695-9BCE-4F06-9F13-E3914919718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19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E695-9BCE-4F06-9F13-E3914919718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72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分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B18EB58-AD86-4481-A63F-2177A23851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6">
            <a:extLst>
              <a:ext uri="{FF2B5EF4-FFF2-40B4-BE49-F238E27FC236}">
                <a16:creationId xmlns:a16="http://schemas.microsoft.com/office/drawing/2014/main" xmlns="" id="{B1983BD8-DD7F-4B34-A137-5A53F4A2C5C1}"/>
              </a:ext>
            </a:extLst>
          </p:cNvPr>
          <p:cNvSpPr/>
          <p:nvPr userDrawn="1"/>
        </p:nvSpPr>
        <p:spPr>
          <a:xfrm>
            <a:off x="348343" y="504202"/>
            <a:ext cx="11495314" cy="5797682"/>
          </a:xfrm>
          <a:prstGeom prst="roundRect">
            <a:avLst>
              <a:gd name="adj" fmla="val 7576"/>
            </a:avLst>
          </a:prstGeom>
          <a:solidFill>
            <a:srgbClr val="FFF2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8669729-052B-4CDB-A6BF-0920AAC5A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r="10042"/>
          <a:stretch/>
        </p:blipFill>
        <p:spPr>
          <a:xfrm flipH="1">
            <a:off x="-3" y="-14514"/>
            <a:ext cx="2714174" cy="262150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0D7B5C0-0E56-43D9-B365-43DF70ECA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3"/>
          <a:stretch/>
        </p:blipFill>
        <p:spPr>
          <a:xfrm>
            <a:off x="6765117" y="0"/>
            <a:ext cx="4565687" cy="13285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792BBB0-BDCD-44CE-892D-724AE4985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5" r="40466"/>
          <a:stretch/>
        </p:blipFill>
        <p:spPr>
          <a:xfrm>
            <a:off x="9361714" y="-14515"/>
            <a:ext cx="2830286" cy="19408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210AE0C-5FE3-4A06-931F-975859FB7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b="24741"/>
          <a:stretch/>
        </p:blipFill>
        <p:spPr>
          <a:xfrm>
            <a:off x="-14515" y="5065486"/>
            <a:ext cx="2234549" cy="179977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5B8C4AC-5F7F-4B55-B3F4-CCBF6E584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6" b="22599"/>
          <a:stretch/>
        </p:blipFill>
        <p:spPr>
          <a:xfrm>
            <a:off x="9506857" y="3930557"/>
            <a:ext cx="2685143" cy="2934702"/>
          </a:xfrm>
          <a:prstGeom prst="rect">
            <a:avLst/>
          </a:prstGeom>
        </p:spPr>
      </p:pic>
      <p:pic>
        <p:nvPicPr>
          <p:cNvPr id="12" name="圖片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3EBC499-C3F0-407E-A93B-F88DA08476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4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延伸Words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CFDFE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5108" y="0"/>
            <a:ext cx="12176892" cy="6309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流程圖: 延遲 6"/>
          <p:cNvSpPr/>
          <p:nvPr userDrawn="1"/>
        </p:nvSpPr>
        <p:spPr>
          <a:xfrm>
            <a:off x="1672709" y="0"/>
            <a:ext cx="499196" cy="63094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253"/>
            <a:ext cx="1854200" cy="626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" y="-115044"/>
            <a:ext cx="1828959" cy="951058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CFDFE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5108" y="0"/>
            <a:ext cx="12176892" cy="63094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流程圖: 延遲 6"/>
          <p:cNvSpPr/>
          <p:nvPr userDrawn="1"/>
        </p:nvSpPr>
        <p:spPr>
          <a:xfrm>
            <a:off x="1672709" y="0"/>
            <a:ext cx="499196" cy="63094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253"/>
            <a:ext cx="1854200" cy="626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" y="-133682"/>
            <a:ext cx="2060627" cy="951058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 補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193672" y="162292"/>
            <a:ext cx="11804656" cy="6533417"/>
          </a:xfrm>
          <a:prstGeom prst="roundRect">
            <a:avLst>
              <a:gd name="adj" fmla="val 4476"/>
            </a:avLst>
          </a:prstGeom>
          <a:solidFill>
            <a:srgbClr val="FFFCF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延遲 6"/>
          <p:cNvSpPr/>
          <p:nvPr userDrawn="1"/>
        </p:nvSpPr>
        <p:spPr>
          <a:xfrm>
            <a:off x="1973747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254"/>
            <a:ext cx="2177285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" y="-77954"/>
            <a:ext cx="2274005" cy="701101"/>
          </a:xfrm>
          <a:prstGeom prst="rect">
            <a:avLst/>
          </a:prstGeom>
        </p:spPr>
      </p:pic>
      <p:pic>
        <p:nvPicPr>
          <p:cNvPr id="9" name="圖片 8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7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1(綠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延遲 6"/>
          <p:cNvSpPr/>
          <p:nvPr userDrawn="1"/>
        </p:nvSpPr>
        <p:spPr>
          <a:xfrm>
            <a:off x="1973747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254"/>
            <a:ext cx="2177285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" y="-77954"/>
            <a:ext cx="2274005" cy="701101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9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1(補充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6002" y="135000"/>
            <a:ext cx="11919996" cy="658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延遲 6"/>
          <p:cNvSpPr/>
          <p:nvPr userDrawn="1"/>
        </p:nvSpPr>
        <p:spPr>
          <a:xfrm>
            <a:off x="1973747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254"/>
            <a:ext cx="2177285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" y="-77954"/>
            <a:ext cx="2274005" cy="701101"/>
          </a:xfrm>
          <a:prstGeom prst="rect">
            <a:avLst/>
          </a:prstGeom>
        </p:spPr>
      </p:pic>
      <p:pic>
        <p:nvPicPr>
          <p:cNvPr id="12" name="圖片 11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3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sp>
        <p:nvSpPr>
          <p:cNvPr id="11" name="流程圖: 延遲 10">
            <a:extLst>
              <a:ext uri="{FF2B5EF4-FFF2-40B4-BE49-F238E27FC236}">
                <a16:creationId xmlns:a16="http://schemas.microsoft.com/office/drawing/2014/main" xmlns="" id="{C292DB9F-DAE9-460D-9007-31C85DC85027}"/>
              </a:ext>
            </a:extLst>
          </p:cNvPr>
          <p:cNvSpPr/>
          <p:nvPr userDrawn="1"/>
        </p:nvSpPr>
        <p:spPr>
          <a:xfrm>
            <a:off x="1539912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6649B18-D452-4585-9FBA-110F2B7D27D4}"/>
              </a:ext>
            </a:extLst>
          </p:cNvPr>
          <p:cNvSpPr/>
          <p:nvPr userDrawn="1"/>
        </p:nvSpPr>
        <p:spPr>
          <a:xfrm>
            <a:off x="1" y="4254"/>
            <a:ext cx="1789510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CC885DAB-5663-43D0-A247-E8048272D2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" y="-51369"/>
            <a:ext cx="176189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sp>
        <p:nvSpPr>
          <p:cNvPr id="11" name="流程圖: 延遲 10">
            <a:extLst>
              <a:ext uri="{FF2B5EF4-FFF2-40B4-BE49-F238E27FC236}">
                <a16:creationId xmlns:a16="http://schemas.microsoft.com/office/drawing/2014/main" xmlns="" id="{97656043-07E2-4719-94DF-A8D027331C39}"/>
              </a:ext>
            </a:extLst>
          </p:cNvPr>
          <p:cNvSpPr/>
          <p:nvPr userDrawn="1"/>
        </p:nvSpPr>
        <p:spPr>
          <a:xfrm>
            <a:off x="1539912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BEEDE12-EBF7-4F1C-B18E-7C225F09A258}"/>
              </a:ext>
            </a:extLst>
          </p:cNvPr>
          <p:cNvSpPr/>
          <p:nvPr userDrawn="1"/>
        </p:nvSpPr>
        <p:spPr>
          <a:xfrm>
            <a:off x="1" y="4254"/>
            <a:ext cx="1789510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80BDCA53-5A97-4EBA-A395-F8D390AD1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" y="-51369"/>
            <a:ext cx="176189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延遲 13"/>
          <p:cNvSpPr/>
          <p:nvPr userDrawn="1"/>
        </p:nvSpPr>
        <p:spPr>
          <a:xfrm>
            <a:off x="1290313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" y="4254"/>
            <a:ext cx="1539910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5"/>
          <a:stretch/>
        </p:blipFill>
        <p:spPr>
          <a:xfrm>
            <a:off x="1" y="-69162"/>
            <a:ext cx="1447800" cy="701101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sp>
        <p:nvSpPr>
          <p:cNvPr id="11" name="內容版面配置區 2"/>
          <p:cNvSpPr txBox="1">
            <a:spLocks/>
          </p:cNvSpPr>
          <p:nvPr userDrawn="1"/>
        </p:nvSpPr>
        <p:spPr>
          <a:xfrm>
            <a:off x="1893545" y="-50982"/>
            <a:ext cx="10045700" cy="5334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參照範例，重組字詞以完成下列句子。</a:t>
            </a:r>
          </a:p>
        </p:txBody>
      </p:sp>
    </p:spTree>
    <p:extLst>
      <p:ext uri="{BB962C8B-B14F-4D97-AF65-F5344CB8AC3E}">
        <p14:creationId xmlns:p14="http://schemas.microsoft.com/office/powerpoint/2010/main" val="202718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延遲 8"/>
          <p:cNvSpPr/>
          <p:nvPr userDrawn="1"/>
        </p:nvSpPr>
        <p:spPr>
          <a:xfrm>
            <a:off x="1973747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4254"/>
            <a:ext cx="2177285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80"/>
            <a:ext cx="2310584" cy="701101"/>
          </a:xfrm>
          <a:prstGeom prst="rect">
            <a:avLst/>
          </a:prstGeom>
        </p:spPr>
      </p:pic>
      <p:pic>
        <p:nvPicPr>
          <p:cNvPr id="12" name="圖片 11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323" y="6515440"/>
            <a:ext cx="761937" cy="18286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D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ECF5E7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348343" y="638629"/>
            <a:ext cx="11495314" cy="5797682"/>
          </a:xfrm>
          <a:prstGeom prst="roundRect">
            <a:avLst>
              <a:gd name="adj" fmla="val 7576"/>
            </a:avLst>
          </a:prstGeom>
          <a:solidFill>
            <a:srgbClr val="FFF2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064410"/>
            <a:ext cx="841693" cy="6338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5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2(綠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延遲 14"/>
          <p:cNvSpPr/>
          <p:nvPr userDrawn="1"/>
        </p:nvSpPr>
        <p:spPr>
          <a:xfrm>
            <a:off x="1973747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4254"/>
            <a:ext cx="2177285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80"/>
            <a:ext cx="2310584" cy="701101"/>
          </a:xfrm>
          <a:prstGeom prst="rect">
            <a:avLst/>
          </a:prstGeom>
        </p:spPr>
      </p:pic>
      <p:pic>
        <p:nvPicPr>
          <p:cNvPr id="18" name="圖片 17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2(補充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36002" y="135000"/>
            <a:ext cx="11919996" cy="658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延遲 8"/>
          <p:cNvSpPr/>
          <p:nvPr userDrawn="1"/>
        </p:nvSpPr>
        <p:spPr>
          <a:xfrm>
            <a:off x="1973747" y="0"/>
            <a:ext cx="499196" cy="492443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4254"/>
            <a:ext cx="2177285" cy="488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80"/>
            <a:ext cx="2310584" cy="701101"/>
          </a:xfrm>
          <a:prstGeom prst="rect">
            <a:avLst/>
          </a:prstGeom>
        </p:spPr>
      </p:pic>
      <p:pic>
        <p:nvPicPr>
          <p:cNvPr id="12" name="圖片 11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oint  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36002" y="135000"/>
            <a:ext cx="11919996" cy="658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01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ful Expre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延遲 7"/>
          <p:cNvSpPr/>
          <p:nvPr userDrawn="1"/>
        </p:nvSpPr>
        <p:spPr>
          <a:xfrm>
            <a:off x="4314100" y="0"/>
            <a:ext cx="499196" cy="707886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53"/>
            <a:ext cx="4457700" cy="703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-166550"/>
            <a:ext cx="4663844" cy="1079086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p 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延遲 7"/>
          <p:cNvSpPr/>
          <p:nvPr userDrawn="1"/>
        </p:nvSpPr>
        <p:spPr>
          <a:xfrm>
            <a:off x="2239602" y="0"/>
            <a:ext cx="499196" cy="707886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53"/>
            <a:ext cx="2489200" cy="703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50"/>
            <a:ext cx="2706859" cy="1079086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8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/spe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75939" y="438442"/>
            <a:ext cx="556661" cy="89034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8">
            <a:off x="-11145" y="5778932"/>
            <a:ext cx="556661" cy="89034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延遲 15"/>
          <p:cNvSpPr/>
          <p:nvPr userDrawn="1"/>
        </p:nvSpPr>
        <p:spPr>
          <a:xfrm>
            <a:off x="2410353" y="276689"/>
            <a:ext cx="499196" cy="517844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276689"/>
            <a:ext cx="2514600" cy="517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205604" y="289389"/>
            <a:ext cx="245434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/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I. Vocabulary</a:t>
            </a:r>
          </a:p>
        </p:txBody>
      </p:sp>
      <p:sp>
        <p:nvSpPr>
          <p:cNvPr id="19" name="內容版面配置區 2"/>
          <p:cNvSpPr txBox="1">
            <a:spLocks/>
          </p:cNvSpPr>
          <p:nvPr userDrawn="1"/>
        </p:nvSpPr>
        <p:spPr>
          <a:xfrm>
            <a:off x="2913677" y="263989"/>
            <a:ext cx="4135202" cy="49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填入最符合句意的單字。</a:t>
            </a:r>
          </a:p>
        </p:txBody>
      </p:sp>
      <p:pic>
        <p:nvPicPr>
          <p:cNvPr id="20" name="圖片 1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" r="15616"/>
          <a:stretch/>
        </p:blipFill>
        <p:spPr>
          <a:xfrm>
            <a:off x="11193967" y="302089"/>
            <a:ext cx="998033" cy="118537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6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. Gram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延遲 15"/>
          <p:cNvSpPr/>
          <p:nvPr userDrawn="1"/>
        </p:nvSpPr>
        <p:spPr>
          <a:xfrm>
            <a:off x="2410353" y="276689"/>
            <a:ext cx="499196" cy="517844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276689"/>
            <a:ext cx="2514600" cy="517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205604" y="289389"/>
            <a:ext cx="245434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/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II. Grammar</a:t>
            </a:r>
          </a:p>
        </p:txBody>
      </p:sp>
      <p:sp>
        <p:nvSpPr>
          <p:cNvPr id="19" name="內容版面配置區 2"/>
          <p:cNvSpPr txBox="1">
            <a:spLocks/>
          </p:cNvSpPr>
          <p:nvPr userDrawn="1"/>
        </p:nvSpPr>
        <p:spPr>
          <a:xfrm>
            <a:off x="2913677" y="255629"/>
            <a:ext cx="4135202" cy="513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選出最符合語法的答案。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" r="15616"/>
          <a:stretch/>
        </p:blipFill>
        <p:spPr>
          <a:xfrm>
            <a:off x="11193967" y="302089"/>
            <a:ext cx="998033" cy="118537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4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I. Guided Trans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延遲 15"/>
          <p:cNvSpPr/>
          <p:nvPr userDrawn="1"/>
        </p:nvSpPr>
        <p:spPr>
          <a:xfrm>
            <a:off x="3591453" y="276689"/>
            <a:ext cx="499196" cy="517844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276689"/>
            <a:ext cx="3683000" cy="517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205604" y="289389"/>
            <a:ext cx="44044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/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III. Guided Translation</a:t>
            </a:r>
          </a:p>
        </p:txBody>
      </p:sp>
      <p:sp>
        <p:nvSpPr>
          <p:cNvPr id="19" name="內容版面配置區 2"/>
          <p:cNvSpPr txBox="1">
            <a:spLocks/>
          </p:cNvSpPr>
          <p:nvPr userDrawn="1"/>
        </p:nvSpPr>
        <p:spPr>
          <a:xfrm>
            <a:off x="4097105" y="255629"/>
            <a:ext cx="5176223" cy="513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根據中文句意填入最適當的字。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" r="15616"/>
          <a:stretch/>
        </p:blipFill>
        <p:spPr>
          <a:xfrm>
            <a:off x="11193967" y="302089"/>
            <a:ext cx="998033" cy="118537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5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V. Cl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流程圖: 延遲 15"/>
          <p:cNvSpPr/>
          <p:nvPr userDrawn="1"/>
        </p:nvSpPr>
        <p:spPr>
          <a:xfrm>
            <a:off x="1555052" y="276689"/>
            <a:ext cx="499196" cy="517844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276689"/>
            <a:ext cx="1803401" cy="517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205605" y="289389"/>
            <a:ext cx="159779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/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IV. Cloze</a:t>
            </a:r>
          </a:p>
        </p:txBody>
      </p:sp>
      <p:sp>
        <p:nvSpPr>
          <p:cNvPr id="19" name="內容版面配置區 2"/>
          <p:cNvSpPr txBox="1">
            <a:spLocks/>
          </p:cNvSpPr>
          <p:nvPr userDrawn="1"/>
        </p:nvSpPr>
        <p:spPr>
          <a:xfrm>
            <a:off x="2062777" y="255629"/>
            <a:ext cx="3360124" cy="513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選出最適當的答案。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" r="15616"/>
          <a:stretch/>
        </p:blipFill>
        <p:spPr>
          <a:xfrm>
            <a:off x="11193967" y="302089"/>
            <a:ext cx="998033" cy="118537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61665"/>
            <a:ext cx="12192000" cy="6396335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587500" cy="474971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25A464"/>
              </a:solidFill>
            </a:endParaRPr>
          </a:p>
        </p:txBody>
      </p:sp>
      <p:pic>
        <p:nvPicPr>
          <p:cNvPr id="9" name="圖片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8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補充資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延遲 7"/>
          <p:cNvSpPr/>
          <p:nvPr userDrawn="1"/>
        </p:nvSpPr>
        <p:spPr>
          <a:xfrm>
            <a:off x="2417402" y="0"/>
            <a:ext cx="499196" cy="707886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53"/>
            <a:ext cx="2590800" cy="703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205604" y="0"/>
            <a:ext cx="223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TW" altLang="en-US" sz="4000" b="1" dirty="0">
                <a:solidFill>
                  <a:schemeClr val="bg1"/>
                </a:solidFill>
                <a:latin typeface="Berlin Sans FB Demi" panose="020E0802020502020306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補充資源</a:t>
            </a:r>
          </a:p>
        </p:txBody>
      </p:sp>
      <p:sp>
        <p:nvSpPr>
          <p:cNvPr id="12" name="文字版面配置區 2">
            <a:extLst>
              <a:ext uri="{FF2B5EF4-FFF2-40B4-BE49-F238E27FC236}">
                <a16:creationId xmlns:a16="http://schemas.microsoft.com/office/drawing/2014/main" xmlns="" id="{356E150B-F5F0-4878-AF0C-49297239ACEE}"/>
              </a:ext>
            </a:extLst>
          </p:cNvPr>
          <p:cNvSpPr txBox="1">
            <a:spLocks/>
          </p:cNvSpPr>
          <p:nvPr userDrawn="1"/>
        </p:nvSpPr>
        <p:spPr>
          <a:xfrm>
            <a:off x="417379" y="874919"/>
            <a:ext cx="11353800" cy="54991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 indent="-457200">
              <a:lnSpc>
                <a:spcPct val="100000"/>
              </a:lnSpc>
            </a:pPr>
            <a:endParaRPr lang="en-US" altLang="zh-TW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1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隔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B18EB58-AD86-4481-A63F-2177A23851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6">
            <a:extLst>
              <a:ext uri="{FF2B5EF4-FFF2-40B4-BE49-F238E27FC236}">
                <a16:creationId xmlns:a16="http://schemas.microsoft.com/office/drawing/2014/main" xmlns="" id="{B1983BD8-DD7F-4B34-A137-5A53F4A2C5C1}"/>
              </a:ext>
            </a:extLst>
          </p:cNvPr>
          <p:cNvSpPr/>
          <p:nvPr userDrawn="1"/>
        </p:nvSpPr>
        <p:spPr>
          <a:xfrm>
            <a:off x="348343" y="504202"/>
            <a:ext cx="11495314" cy="5797682"/>
          </a:xfrm>
          <a:prstGeom prst="roundRect">
            <a:avLst>
              <a:gd name="adj" fmla="val 7576"/>
            </a:avLst>
          </a:prstGeom>
          <a:solidFill>
            <a:srgbClr val="FFF2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8669729-052B-4CDB-A6BF-0920AAC5A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r="10042"/>
          <a:stretch/>
        </p:blipFill>
        <p:spPr>
          <a:xfrm flipH="1">
            <a:off x="-3" y="-14514"/>
            <a:ext cx="2714174" cy="262150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50D7B5C0-0E56-43D9-B365-43DF70ECA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3"/>
          <a:stretch/>
        </p:blipFill>
        <p:spPr>
          <a:xfrm>
            <a:off x="6765117" y="0"/>
            <a:ext cx="4565687" cy="13285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792BBB0-BDCD-44CE-892D-724AE4985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5" r="40466"/>
          <a:stretch/>
        </p:blipFill>
        <p:spPr>
          <a:xfrm>
            <a:off x="9361714" y="-14515"/>
            <a:ext cx="2830286" cy="19408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210AE0C-5FE3-4A06-931F-975859FB7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b="24741"/>
          <a:stretch/>
        </p:blipFill>
        <p:spPr>
          <a:xfrm>
            <a:off x="-14515" y="5065486"/>
            <a:ext cx="2234549" cy="179977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5B8C4AC-5F7F-4B55-B3F4-CCBF6E584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6" b="22599"/>
          <a:stretch/>
        </p:blipFill>
        <p:spPr>
          <a:xfrm>
            <a:off x="9506857" y="3930557"/>
            <a:ext cx="2685143" cy="2934702"/>
          </a:xfrm>
          <a:prstGeom prst="rect">
            <a:avLst/>
          </a:prstGeom>
        </p:spPr>
      </p:pic>
      <p:pic>
        <p:nvPicPr>
          <p:cNvPr id="12" name="圖片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73EBC499-C3F0-407E-A93B-F88DA08476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3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cal Point  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36002" y="135000"/>
            <a:ext cx="11919996" cy="6588000"/>
          </a:xfrm>
          <a:prstGeom prst="rect">
            <a:avLst/>
          </a:prstGeom>
          <a:solidFill>
            <a:srgbClr val="FFFCF3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0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認知字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B6A609B-3ECF-4818-BD26-7833B9486EEB}"/>
              </a:ext>
            </a:extLst>
          </p:cNvPr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6">
            <a:extLst>
              <a:ext uri="{FF2B5EF4-FFF2-40B4-BE49-F238E27FC236}">
                <a16:creationId xmlns:a16="http://schemas.microsoft.com/office/drawing/2014/main" xmlns="" id="{31C6AFA0-4F61-4E69-A43A-CCD5B67ED313}"/>
              </a:ext>
            </a:extLst>
          </p:cNvPr>
          <p:cNvSpPr/>
          <p:nvPr userDrawn="1"/>
        </p:nvSpPr>
        <p:spPr>
          <a:xfrm>
            <a:off x="348343" y="530159"/>
            <a:ext cx="11495314" cy="5797682"/>
          </a:xfrm>
          <a:prstGeom prst="roundRect">
            <a:avLst>
              <a:gd name="adj" fmla="val 7576"/>
            </a:avLst>
          </a:prstGeom>
          <a:solidFill>
            <a:srgbClr val="FFF9E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CC063E61-A4BA-4ACB-A98E-2356A1561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b="7570"/>
          <a:stretch/>
        </p:blipFill>
        <p:spPr>
          <a:xfrm rot="16200000" flipH="1" flipV="1">
            <a:off x="-92747" y="8478"/>
            <a:ext cx="1437131" cy="1340350"/>
          </a:xfrm>
          <a:prstGeom prst="rect">
            <a:avLst/>
          </a:prstGeom>
        </p:spPr>
      </p:pic>
      <p:pic>
        <p:nvPicPr>
          <p:cNvPr id="11" name="圖片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F8C962CD-184D-4ECC-BDB6-9B5BB06C5C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 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圖片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F3F136-A091-4D56-9D75-5AC75FE6F6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補充資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294" y="6337300"/>
            <a:ext cx="12194792" cy="520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rehension Read and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5108" y="0"/>
            <a:ext cx="12176892" cy="70788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流程圖: 延遲 19"/>
          <p:cNvSpPr/>
          <p:nvPr userDrawn="1"/>
        </p:nvSpPr>
        <p:spPr>
          <a:xfrm>
            <a:off x="3869600" y="0"/>
            <a:ext cx="499196" cy="707886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內容版面配置區 2"/>
          <p:cNvSpPr txBox="1">
            <a:spLocks/>
          </p:cNvSpPr>
          <p:nvPr userDrawn="1"/>
        </p:nvSpPr>
        <p:spPr>
          <a:xfrm>
            <a:off x="4368796" y="-1"/>
            <a:ext cx="4450442" cy="707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6350" indent="-1276350">
              <a:lnSpc>
                <a:spcPct val="120000"/>
              </a:lnSpc>
              <a:buNone/>
            </a:pPr>
            <a:r>
              <a:rPr lang="zh-TW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選出最適當的答案。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0" y="4253"/>
            <a:ext cx="4038600" cy="703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0" y="-159225"/>
            <a:ext cx="4304149" cy="1079086"/>
          </a:xfrm>
          <a:prstGeom prst="rect">
            <a:avLst/>
          </a:prstGeom>
        </p:spPr>
      </p:pic>
      <p:pic>
        <p:nvPicPr>
          <p:cNvPr id="26" name="圖片 25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rehension Think and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FF9E7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5108" y="0"/>
            <a:ext cx="12176892" cy="70788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流程圖: 延遲 20"/>
          <p:cNvSpPr/>
          <p:nvPr userDrawn="1"/>
        </p:nvSpPr>
        <p:spPr>
          <a:xfrm>
            <a:off x="3632612" y="0"/>
            <a:ext cx="499196" cy="707886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內容版面配置區 2"/>
          <p:cNvSpPr txBox="1">
            <a:spLocks/>
          </p:cNvSpPr>
          <p:nvPr userDrawn="1"/>
        </p:nvSpPr>
        <p:spPr>
          <a:xfrm>
            <a:off x="4131808" y="-1"/>
            <a:ext cx="7162804" cy="707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6350" indent="-1276350">
              <a:lnSpc>
                <a:spcPct val="120000"/>
              </a:lnSpc>
              <a:buNone/>
            </a:pPr>
            <a:r>
              <a:rPr lang="zh-TW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看完</a:t>
            </a:r>
            <a:r>
              <a:rPr lang="en-US" altLang="zh-TW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zh-TW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影片後，回答下列問題。</a:t>
            </a:r>
          </a:p>
        </p:txBody>
      </p:sp>
      <p:sp>
        <p:nvSpPr>
          <p:cNvPr id="23" name="矩形 22"/>
          <p:cNvSpPr/>
          <p:nvPr userDrawn="1"/>
        </p:nvSpPr>
        <p:spPr>
          <a:xfrm>
            <a:off x="0" y="4253"/>
            <a:ext cx="3867102" cy="7036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" y="-141641"/>
            <a:ext cx="4054191" cy="1079086"/>
          </a:xfrm>
          <a:prstGeom prst="rect">
            <a:avLst/>
          </a:prstGeom>
        </p:spPr>
      </p:pic>
      <p:pic>
        <p:nvPicPr>
          <p:cNvPr id="25" name="圖片 24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4498" cy="6858000"/>
          </a:xfrm>
          <a:prstGeom prst="rect">
            <a:avLst/>
          </a:prstGeom>
          <a:solidFill>
            <a:srgbClr val="FCFDFE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127000" dist="50800" dir="5400000" algn="t" rotWithShape="0">
              <a:schemeClr val="accent6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5108" y="0"/>
            <a:ext cx="12176892" cy="63094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流程圖: 延遲 6"/>
          <p:cNvSpPr/>
          <p:nvPr userDrawn="1"/>
        </p:nvSpPr>
        <p:spPr>
          <a:xfrm>
            <a:off x="1672709" y="0"/>
            <a:ext cx="499196" cy="63094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4253"/>
            <a:ext cx="1854200" cy="626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" y="-115044"/>
            <a:ext cx="1828959" cy="951058"/>
          </a:xfrm>
          <a:prstGeom prst="rect">
            <a:avLst/>
          </a:prstGeom>
        </p:spPr>
      </p:pic>
      <p:pic>
        <p:nvPicPr>
          <p:cNvPr id="10" name="圖片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36805"/>
            <a:ext cx="841693" cy="6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8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1CD8B-B049-4DD1-97D3-C40B3AF9D232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5FC4-A2D1-41DC-97F4-A4571B3DD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3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70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707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672" r:id="rId31"/>
    <p:sldLayoutId id="214748370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slide" Target="slide19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16.mp3"/><Relationship Id="rId7" Type="http://schemas.openxmlformats.org/officeDocument/2006/relationships/slide" Target="slide15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6.mp3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18.mp3"/><Relationship Id="rId7" Type="http://schemas.openxmlformats.org/officeDocument/2006/relationships/image" Target="../media/image49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slide" Target="slide16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8.mp3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microsoft.com/office/2007/relationships/media" Target="../media/media20.mp3"/><Relationship Id="rId7" Type="http://schemas.openxmlformats.org/officeDocument/2006/relationships/slideLayout" Target="../slideLayouts/slideLayout9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image" Target="../media/image42.png"/><Relationship Id="rId5" Type="http://schemas.microsoft.com/office/2007/relationships/media" Target="../media/media21.mp3"/><Relationship Id="rId10" Type="http://schemas.openxmlformats.org/officeDocument/2006/relationships/image" Target="../media/image41.png"/><Relationship Id="rId4" Type="http://schemas.openxmlformats.org/officeDocument/2006/relationships/audio" Target="../media/media20.mp3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3.mp3"/><Relationship Id="rId7" Type="http://schemas.openxmlformats.org/officeDocument/2006/relationships/image" Target="../media/image51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slide" Target="slide17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3.mp3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5.mp3"/><Relationship Id="rId7" Type="http://schemas.openxmlformats.org/officeDocument/2006/relationships/image" Target="../media/image52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slide" Target="slide18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5.mp3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7.mp3"/><Relationship Id="rId7" Type="http://schemas.openxmlformats.org/officeDocument/2006/relationships/image" Target="../media/image53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slide" Target="slide18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7.mp3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9.mp3"/><Relationship Id="rId7" Type="http://schemas.openxmlformats.org/officeDocument/2006/relationships/slide" Target="slide20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1.png"/><Relationship Id="rId4" Type="http://schemas.openxmlformats.org/officeDocument/2006/relationships/audio" Target="../media/media29.mp3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31.mp3"/><Relationship Id="rId7" Type="http://schemas.openxmlformats.org/officeDocument/2006/relationships/image" Target="../media/image56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slide" Target="slide20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31.mp3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33.mp3"/><Relationship Id="rId7" Type="http://schemas.openxmlformats.org/officeDocument/2006/relationships/image" Target="../media/image41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slide" Target="slide22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33.mp3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media" Target="../media/media35.mp3"/><Relationship Id="rId7" Type="http://schemas.openxmlformats.org/officeDocument/2006/relationships/slideLayout" Target="../slideLayouts/slideLayout9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image" Target="../media/image42.png"/><Relationship Id="rId5" Type="http://schemas.microsoft.com/office/2007/relationships/media" Target="../media/media36.mp3"/><Relationship Id="rId10" Type="http://schemas.openxmlformats.org/officeDocument/2006/relationships/image" Target="../media/image41.png"/><Relationship Id="rId4" Type="http://schemas.openxmlformats.org/officeDocument/2006/relationships/audio" Target="../media/media35.mp3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6.png"/><Relationship Id="rId5" Type="http://schemas.openxmlformats.org/officeDocument/2006/relationships/image" Target="../media/image34.png"/><Relationship Id="rId10" Type="http://schemas.openxmlformats.org/officeDocument/2006/relationships/slide" Target="slide1.xm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38.mp3"/><Relationship Id="rId7" Type="http://schemas.openxmlformats.org/officeDocument/2006/relationships/image" Target="../media/image59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slide" Target="slide23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38.mp3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media" Target="../media/media40.mp3"/><Relationship Id="rId7" Type="http://schemas.openxmlformats.org/officeDocument/2006/relationships/image" Target="../media/image60.emf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slide" Target="slide23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2.png"/><Relationship Id="rId4" Type="http://schemas.openxmlformats.org/officeDocument/2006/relationships/audio" Target="../media/media40.mp3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media" Target="../media/media42.mp3"/><Relationship Id="rId7" Type="http://schemas.openxmlformats.org/officeDocument/2006/relationships/slide" Target="slide24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1.png"/><Relationship Id="rId4" Type="http://schemas.openxmlformats.org/officeDocument/2006/relationships/audio" Target="../media/media42.mp3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44.mp3"/><Relationship Id="rId7" Type="http://schemas.openxmlformats.org/officeDocument/2006/relationships/image" Target="../media/image41.png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slide" Target="slide6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44.mp3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46.mp3"/><Relationship Id="rId7" Type="http://schemas.openxmlformats.org/officeDocument/2006/relationships/image" Target="../media/image41.png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slide" Target="slide7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46.mp3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48.mp3"/><Relationship Id="rId7" Type="http://schemas.openxmlformats.org/officeDocument/2006/relationships/image" Target="../media/image41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slide" Target="slide14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48.mp3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50.mp3"/><Relationship Id="rId7" Type="http://schemas.openxmlformats.org/officeDocument/2006/relationships/image" Target="../media/image41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slide" Target="slide15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50.mp3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52.mp3"/><Relationship Id="rId7" Type="http://schemas.openxmlformats.org/officeDocument/2006/relationships/image" Target="../media/image41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slide" Target="slide18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52.mp3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54.mp3"/><Relationship Id="rId7" Type="http://schemas.openxmlformats.org/officeDocument/2006/relationships/image" Target="../media/image41.png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slide" Target="slide22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54.mp3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56.mp3"/><Relationship Id="rId7" Type="http://schemas.openxmlformats.org/officeDocument/2006/relationships/image" Target="../media/image41.png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slide" Target="slide22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56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4.mp3"/><Relationship Id="rId7" Type="http://schemas.openxmlformats.org/officeDocument/2006/relationships/slideLayout" Target="../slideLayouts/slideLayout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42.png"/><Relationship Id="rId5" Type="http://schemas.microsoft.com/office/2007/relationships/media" Target="../media/media5.mp3"/><Relationship Id="rId10" Type="http://schemas.openxmlformats.org/officeDocument/2006/relationships/image" Target="../media/image41.png"/><Relationship Id="rId4" Type="http://schemas.openxmlformats.org/officeDocument/2006/relationships/audio" Target="../media/media4.mp3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7.mp3"/><Relationship Id="rId7" Type="http://schemas.openxmlformats.org/officeDocument/2006/relationships/slide" Target="slide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7.mp3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9.mp3"/><Relationship Id="rId7" Type="http://schemas.openxmlformats.org/officeDocument/2006/relationships/slideLayout" Target="../slideLayouts/slideLayout9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42.png"/><Relationship Id="rId5" Type="http://schemas.microsoft.com/office/2007/relationships/media" Target="../media/media10.mp3"/><Relationship Id="rId10" Type="http://schemas.openxmlformats.org/officeDocument/2006/relationships/image" Target="../media/image41.png"/><Relationship Id="rId4" Type="http://schemas.openxmlformats.org/officeDocument/2006/relationships/audio" Target="../media/media9.mp3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12.mp3"/><Relationship Id="rId7" Type="http://schemas.openxmlformats.org/officeDocument/2006/relationships/image" Target="../media/image46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0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2.mp3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media" Target="../media/media14.mp3"/><Relationship Id="rId7" Type="http://schemas.openxmlformats.org/officeDocument/2006/relationships/image" Target="../media/image47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slide" Target="slide13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14.mp3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08" y="344192"/>
            <a:ext cx="4912323" cy="27631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/>
          <a:stretch/>
        </p:blipFill>
        <p:spPr>
          <a:xfrm>
            <a:off x="416736" y="278677"/>
            <a:ext cx="5120536" cy="2028257"/>
          </a:xfrm>
          <a:prstGeom prst="rect">
            <a:avLst/>
          </a:prstGeom>
        </p:spPr>
      </p:pic>
      <p:sp>
        <p:nvSpPr>
          <p:cNvPr id="30" name="矩形 29">
            <a:hlinkClick r:id="rId5" action="ppaction://hlinksldjump"/>
          </p:cNvPr>
          <p:cNvSpPr/>
          <p:nvPr/>
        </p:nvSpPr>
        <p:spPr>
          <a:xfrm>
            <a:off x="1457095" y="3326409"/>
            <a:ext cx="2402686" cy="843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流程圖: 延遲 36">
            <a:hlinkClick r:id="rId5" action="ppaction://hlinksldjump"/>
          </p:cNvPr>
          <p:cNvSpPr/>
          <p:nvPr/>
        </p:nvSpPr>
        <p:spPr>
          <a:xfrm>
            <a:off x="3859781" y="3326409"/>
            <a:ext cx="827314" cy="843916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流程圖: 延遲 37">
            <a:hlinkClick r:id="rId5" action="ppaction://hlinksldjump"/>
          </p:cNvPr>
          <p:cNvSpPr/>
          <p:nvPr/>
        </p:nvSpPr>
        <p:spPr>
          <a:xfrm flipH="1">
            <a:off x="629781" y="3326409"/>
            <a:ext cx="827314" cy="843916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圖片 57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6" y="3298641"/>
            <a:ext cx="3645724" cy="1030313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xmlns="" id="{34371243-FBB8-4946-907D-9E61E77E7B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968" y="6120658"/>
            <a:ext cx="1765155" cy="6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1F2989DB-1BDD-4E44-ABE6-E726E3E77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21292"/>
            <a:ext cx="1970365" cy="415440"/>
          </a:xfrm>
          <a:prstGeom prst="rect">
            <a:avLst/>
          </a:prstGeom>
        </p:spPr>
      </p:pic>
      <p:sp>
        <p:nvSpPr>
          <p:cNvPr id="6" name="圓角矩形 5">
            <a:hlinkClick r:id="rId7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放鬆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feel calm and free from stress or worry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bath after a hard day’s work helps me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2819806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辛苦工作一天後洗個澡幫助我放鬆。</a:t>
            </a:r>
          </a:p>
        </p:txBody>
      </p:sp>
      <p:pic>
        <p:nvPicPr>
          <p:cNvPr id="2" name="81001060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3"/>
          </a:xfrm>
          <a:prstGeom prst="rect">
            <a:avLst/>
          </a:prstGeom>
        </p:spPr>
      </p:pic>
      <p:pic>
        <p:nvPicPr>
          <p:cNvPr id="3" name="810010607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[U]</a:t>
            </a:r>
            <a:r>
              <a:rPr lang="zh-TW" alt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練習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action of doing something again and again in order to improve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lvl="0" indent="-39370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is born an expert. It takes years of learning and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2819806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沒有人天生就是專家。那需要多年的學習與練習。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C7DC2417-AEE2-4499-AB3C-8919B1538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4" y="1466956"/>
            <a:ext cx="1970340" cy="415433"/>
          </a:xfrm>
          <a:prstGeom prst="rect">
            <a:avLst/>
          </a:prstGeom>
        </p:spPr>
      </p:pic>
      <p:pic>
        <p:nvPicPr>
          <p:cNvPr id="2" name="810010608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8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8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[U, C] 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成功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reaching of a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something that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reaches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ANT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failure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719233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always believes in himself and that is the secret of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690705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3879351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總是信任自己，而那就是他成功的祕訣。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25729042-885A-4C72-B06F-CB41D85415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36159"/>
            <a:ext cx="1959554" cy="413159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4519156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concert was a big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since more than six thousand people came to watch it.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5722816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那場音樂會非常成功，因為有超過六千人前來觀賞。</a:t>
            </a:r>
          </a:p>
        </p:txBody>
      </p:sp>
      <p:pic>
        <p:nvPicPr>
          <p:cNvPr id="2" name="810010609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9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959200"/>
            <a:ext cx="360000" cy="1266358"/>
          </a:xfrm>
          <a:prstGeom prst="rect">
            <a:avLst/>
          </a:prstGeom>
        </p:spPr>
      </p:pic>
      <p:pic>
        <p:nvPicPr>
          <p:cNvPr id="4" name="810010609s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759200"/>
            <a:ext cx="360000" cy="12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持續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continue for a certain period of time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F3748BBE-610E-4736-8014-1F833CA775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0" y="1422273"/>
            <a:ext cx="1954539" cy="412101"/>
          </a:xfrm>
          <a:prstGeom prst="rect">
            <a:avLst/>
          </a:prstGeom>
        </p:spPr>
      </p:pic>
      <p:pic>
        <p:nvPicPr>
          <p:cNvPr id="2" name="8100106010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0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meeting </a:t>
            </a:r>
            <a:r>
              <a:rPr lang="en-US" altLang="zh-TW" sz="3200" b="1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lasted</a:t>
            </a:r>
            <a:r>
              <a:rPr lang="en-US" altLang="zh-TW" sz="3200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hours, but we still didn’t come to the final decision.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34524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會議持續了數小時，但我們還沒有達成最後的決議。</a:t>
            </a:r>
          </a:p>
        </p:txBody>
      </p:sp>
    </p:spTree>
    <p:extLst>
      <p:ext uri="{BB962C8B-B14F-4D97-AF65-F5344CB8AC3E}">
        <p14:creationId xmlns:p14="http://schemas.microsoft.com/office/powerpoint/2010/main" val="7927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[C]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顧客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who buys something or pays for a certain service</a:t>
            </a:r>
            <a:endParaRPr lang="en-US" altLang="zh-TW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9C7945E-F804-481D-9314-1188765BAB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6" y="1435702"/>
            <a:ext cx="1989953" cy="419568"/>
          </a:xfrm>
          <a:prstGeom prst="rect">
            <a:avLst/>
          </a:prstGeom>
        </p:spPr>
      </p:pic>
      <p:pic>
        <p:nvPicPr>
          <p:cNvPr id="2" name="810010601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1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5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this airline can enjoy lower ticket prices.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29185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這間航空公司的常客能享受較低的購票價格。</a:t>
            </a:r>
          </a:p>
        </p:txBody>
      </p:sp>
    </p:spTree>
    <p:extLst>
      <p:ext uri="{BB962C8B-B14F-4D97-AF65-F5344CB8AC3E}">
        <p14:creationId xmlns:p14="http://schemas.microsoft.com/office/powerpoint/2010/main" val="8008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普通的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or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zh-TW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ANT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special, rare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5AD90446-13EC-434B-9767-6A85C22BE5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6" y="1454510"/>
            <a:ext cx="1957596" cy="412746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-377825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famous movie star wishes to have a more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life.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29185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這知名的影星希望能過較平凡的生活。</a:t>
            </a:r>
          </a:p>
        </p:txBody>
      </p:sp>
      <p:pic>
        <p:nvPicPr>
          <p:cNvPr id="2" name="810010601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2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7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發展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something grow or become mature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E49FA0DD-6114-43D6-8718-89D31A4B62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9" y="1476628"/>
            <a:ext cx="1952618" cy="411695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7EEF96AA-AD85-407D-A81A-6A86465BF367}"/>
              </a:ext>
            </a:extLst>
          </p:cNvPr>
          <p:cNvSpPr txBox="1">
            <a:spLocks/>
          </p:cNvSpPr>
          <p:nvPr/>
        </p:nvSpPr>
        <p:spPr>
          <a:xfrm>
            <a:off x="801029" y="5900010"/>
            <a:ext cx="5107966" cy="42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2400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◎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workable	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切實可行的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B659607-8C16-4C04-93A5-A87AE3D861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82" y="6070468"/>
            <a:ext cx="927655" cy="262836"/>
          </a:xfrm>
          <a:prstGeom prst="rect">
            <a:avLst/>
          </a:prstGeom>
        </p:spPr>
      </p:pic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idea is great, so you just have to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into a workable</a:t>
            </a:r>
            <a:r>
              <a:rPr lang="zh-TW" altLang="en-US" sz="2400" baseline="5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◎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plan.</a:t>
            </a:r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3413800"/>
            <a:ext cx="10790896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你的想法很棒，所以你只需要將這想法發展成一個切實可行的方案。</a:t>
            </a:r>
          </a:p>
        </p:txBody>
      </p:sp>
      <p:pic>
        <p:nvPicPr>
          <p:cNvPr id="2" name="810010601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3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[C]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看法；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態度     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or an opinion about something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2A6B8EDB-DFA2-4ABA-B0B1-60058E40FF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3" y="1477315"/>
            <a:ext cx="1929588" cy="406842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positive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key to happiness.</a:t>
            </a: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28423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擁有正向的態度是快樂的關鍵。</a:t>
            </a:r>
          </a:p>
        </p:txBody>
      </p:sp>
      <p:pic>
        <p:nvPicPr>
          <p:cNvPr id="2" name="810010601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4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國際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     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country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7EEF96AA-AD85-407D-A81A-6A86465BF367}"/>
              </a:ext>
            </a:extLst>
          </p:cNvPr>
          <p:cNvSpPr txBox="1">
            <a:spLocks/>
          </p:cNvSpPr>
          <p:nvPr/>
        </p:nvSpPr>
        <p:spPr>
          <a:xfrm>
            <a:off x="801029" y="5900010"/>
            <a:ext cx="5107966" cy="42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baseline="5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◎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Wonder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神力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女超人</a:t>
            </a: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 </a:t>
            </a:r>
            <a:r>
              <a:rPr lang="en-US" altLang="zh-TW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Gadot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became an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because of her role as Wonder Woman</a:t>
            </a:r>
            <a:r>
              <a:rPr lang="zh-TW" altLang="en-US" sz="2400" baseline="5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◎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34138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 </a:t>
            </a:r>
            <a:r>
              <a:rPr lang="en-US" altLang="zh-TW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Gadot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因飾演神力女超人這個角色而成為國際級的明星。</a:t>
            </a:r>
          </a:p>
        </p:txBody>
      </p:sp>
      <p:pic>
        <p:nvPicPr>
          <p:cNvPr id="3" name="810010601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15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4B49D4BA-48F5-4F8B-81C3-6CE2D76FB7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0" y="1449199"/>
            <a:ext cx="1929589" cy="4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719233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left in the morning and had a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flight to New York.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>
            <a:hlinkClick r:id="rId8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順利的；光滑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without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shaking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sudden changes of direction;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surface that is flat and not rough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690705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D46FD742-4B06-4EE7-9CE5-C38C35987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9" y="1445950"/>
            <a:ext cx="1929589" cy="406841"/>
          </a:xfrm>
          <a:prstGeom prst="rect">
            <a:avLst/>
          </a:prstGeom>
        </p:spPr>
      </p:pic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3320551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我們早上啟程並順利飛抵紐約。</a:t>
            </a:r>
          </a:p>
        </p:txBody>
      </p: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3807956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pillow feels very soft and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it helps me have a good night’s sleep.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5011616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這枕頭摸起來柔軟又光滑，而且它助我一夜好眠。</a:t>
            </a:r>
          </a:p>
        </p:txBody>
      </p:sp>
      <p:pic>
        <p:nvPicPr>
          <p:cNvPr id="2" name="810010601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6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959200"/>
            <a:ext cx="360000" cy="1266358"/>
          </a:xfrm>
          <a:prstGeom prst="rect">
            <a:avLst/>
          </a:prstGeom>
        </p:spPr>
      </p:pic>
      <p:pic>
        <p:nvPicPr>
          <p:cNvPr id="4" name="8100106016s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03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DAE2B22-C6CE-4EDE-9B8F-5D83B882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/>
        </p:blipFill>
        <p:spPr>
          <a:xfrm>
            <a:off x="-18418" y="0"/>
            <a:ext cx="12211876" cy="68580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4000"/>
                </a:schemeClr>
              </a:gs>
              <a:gs pos="76000">
                <a:schemeClr val="bg1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99761" y="896938"/>
            <a:ext cx="8216900" cy="166528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out the different kinds of delicious bread on the shelf of the bakery! How often do you visit a bakery or eat bread? What kind of bread is your favorite and why?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5225FA14-6120-43CF-A66B-71EE8D10479A}"/>
              </a:ext>
            </a:extLst>
          </p:cNvPr>
          <p:cNvSpPr txBox="1">
            <a:spLocks/>
          </p:cNvSpPr>
          <p:nvPr/>
        </p:nvSpPr>
        <p:spPr>
          <a:xfrm>
            <a:off x="299761" y="3322281"/>
            <a:ext cx="2313841" cy="830619"/>
          </a:xfrm>
          <a:prstGeom prst="rect">
            <a:avLst/>
          </a:prstGeom>
          <a:solidFill>
            <a:srgbClr val="FFFBCF">
              <a:alpha val="9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baguettes 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法式長棍麵包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8CC48C2E-322D-447E-95AB-7B8B19D87FA2}"/>
              </a:ext>
            </a:extLst>
          </p:cNvPr>
          <p:cNvSpPr txBox="1">
            <a:spLocks/>
          </p:cNvSpPr>
          <p:nvPr/>
        </p:nvSpPr>
        <p:spPr>
          <a:xfrm>
            <a:off x="2949473" y="3850922"/>
            <a:ext cx="2208315" cy="830619"/>
          </a:xfrm>
          <a:prstGeom prst="rect">
            <a:avLst/>
          </a:prstGeom>
          <a:solidFill>
            <a:srgbClr val="FFFBCF">
              <a:alpha val="9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muffins 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鬆糕；瑪芬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BC4F226F-71DF-492D-BF33-18A1D08FBEC5}"/>
              </a:ext>
            </a:extLst>
          </p:cNvPr>
          <p:cNvSpPr txBox="1">
            <a:spLocks/>
          </p:cNvSpPr>
          <p:nvPr/>
        </p:nvSpPr>
        <p:spPr>
          <a:xfrm>
            <a:off x="4062037" y="2638726"/>
            <a:ext cx="1927225" cy="830618"/>
          </a:xfrm>
          <a:prstGeom prst="rect">
            <a:avLst/>
          </a:prstGeom>
          <a:solidFill>
            <a:srgbClr val="FFFBCF">
              <a:alpha val="9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bagels 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貝果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0717A816-1005-4902-AA3E-00802408867E}"/>
              </a:ext>
            </a:extLst>
          </p:cNvPr>
          <p:cNvSpPr txBox="1">
            <a:spLocks/>
          </p:cNvSpPr>
          <p:nvPr/>
        </p:nvSpPr>
        <p:spPr>
          <a:xfrm>
            <a:off x="7568406" y="3322281"/>
            <a:ext cx="2212975" cy="830619"/>
          </a:xfrm>
          <a:prstGeom prst="rect">
            <a:avLst/>
          </a:prstGeom>
          <a:solidFill>
            <a:srgbClr val="FFFBCF">
              <a:alpha val="9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loaves          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bread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xmlns="" id="{8BF82460-ED65-4FB7-8904-25AC1249BAA5}"/>
              </a:ext>
            </a:extLst>
          </p:cNvPr>
          <p:cNvSpPr txBox="1">
            <a:spLocks/>
          </p:cNvSpPr>
          <p:nvPr/>
        </p:nvSpPr>
        <p:spPr>
          <a:xfrm>
            <a:off x="5907197" y="5264600"/>
            <a:ext cx="2717315" cy="822798"/>
          </a:xfrm>
          <a:prstGeom prst="rect">
            <a:avLst/>
          </a:prstGeom>
          <a:solidFill>
            <a:srgbClr val="FFFBCF">
              <a:alpha val="9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croissants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xmlns="" id="{8403B6D1-4BA5-44C7-B968-D927E5EFFEFB}"/>
              </a:ext>
            </a:extLst>
          </p:cNvPr>
          <p:cNvSpPr txBox="1">
            <a:spLocks/>
          </p:cNvSpPr>
          <p:nvPr/>
        </p:nvSpPr>
        <p:spPr>
          <a:xfrm>
            <a:off x="3351182" y="5692642"/>
            <a:ext cx="1604402" cy="822798"/>
          </a:xfrm>
          <a:prstGeom prst="rect">
            <a:avLst/>
          </a:prstGeom>
          <a:solidFill>
            <a:srgbClr val="FFFBCF">
              <a:alpha val="9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buns 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小圓麵包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200021C3-F57C-4DE2-B74A-D3E733926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35" y="5345113"/>
            <a:ext cx="1426677" cy="361822"/>
          </a:xfrm>
          <a:prstGeom prst="rect">
            <a:avLst/>
          </a:prstGeom>
          <a:noFill/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1718561-EFE0-4BEF-98F9-197E592706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r="26838"/>
          <a:stretch/>
        </p:blipFill>
        <p:spPr>
          <a:xfrm>
            <a:off x="8488917" y="3387307"/>
            <a:ext cx="652462" cy="361823"/>
          </a:xfrm>
          <a:prstGeom prst="rect">
            <a:avLst/>
          </a:prstGeom>
          <a:noFill/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448E066C-7701-43A3-B04A-D5DA6490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17008"/>
          <a:stretch/>
        </p:blipFill>
        <p:spPr>
          <a:xfrm>
            <a:off x="4979501" y="2734284"/>
            <a:ext cx="928688" cy="361823"/>
          </a:xfrm>
          <a:prstGeom prst="rect">
            <a:avLst/>
          </a:prstGeom>
          <a:noFill/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E23C716B-5A2A-4FA9-AFDC-96329BD5F2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11734"/>
          <a:stretch/>
        </p:blipFill>
        <p:spPr>
          <a:xfrm>
            <a:off x="4033838" y="3907884"/>
            <a:ext cx="1076325" cy="361823"/>
          </a:xfrm>
          <a:prstGeom prst="rect">
            <a:avLst/>
          </a:prstGeom>
          <a:noFill/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A1B98669-6303-4847-A650-ABBB72E2F1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r="17953"/>
          <a:stretch/>
        </p:blipFill>
        <p:spPr>
          <a:xfrm>
            <a:off x="1585636" y="3402613"/>
            <a:ext cx="936626" cy="361823"/>
          </a:xfrm>
          <a:prstGeom prst="rect">
            <a:avLst/>
          </a:prstGeom>
          <a:noFill/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6D1EECD5-2B30-4786-819C-0C2374640B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2" r="23598"/>
          <a:stretch/>
        </p:blipFill>
        <p:spPr>
          <a:xfrm>
            <a:off x="4077809" y="5759432"/>
            <a:ext cx="723900" cy="361823"/>
          </a:xfrm>
          <a:prstGeom prst="rect">
            <a:avLst/>
          </a:prstGeom>
          <a:noFill/>
        </p:spPr>
      </p:pic>
      <p:grpSp>
        <p:nvGrpSpPr>
          <p:cNvPr id="9" name="群組 8"/>
          <p:cNvGrpSpPr/>
          <p:nvPr/>
        </p:nvGrpSpPr>
        <p:grpSpPr>
          <a:xfrm>
            <a:off x="304801" y="204457"/>
            <a:ext cx="2532213" cy="736678"/>
            <a:chOff x="-572784" y="-1818633"/>
            <a:chExt cx="3390082" cy="986252"/>
          </a:xfrm>
        </p:grpSpPr>
        <p:sp>
          <p:nvSpPr>
            <p:cNvPr id="19" name="矩形 18"/>
            <p:cNvSpPr/>
            <p:nvPr/>
          </p:nvSpPr>
          <p:spPr>
            <a:xfrm>
              <a:off x="42270" y="-1657192"/>
              <a:ext cx="2366821" cy="6273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流程圖: 延遲 20"/>
            <p:cNvSpPr/>
            <p:nvPr/>
          </p:nvSpPr>
          <p:spPr>
            <a:xfrm>
              <a:off x="2202244" y="-1657192"/>
              <a:ext cx="615054" cy="627396"/>
            </a:xfrm>
            <a:prstGeom prst="flowChartDe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流程圖: 延遲 22"/>
            <p:cNvSpPr/>
            <p:nvPr/>
          </p:nvSpPr>
          <p:spPr>
            <a:xfrm flipH="1">
              <a:off x="-572784" y="-1657192"/>
              <a:ext cx="615054" cy="627396"/>
            </a:xfrm>
            <a:prstGeom prst="flowChartDe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r="19450"/>
            <a:stretch/>
          </p:blipFill>
          <p:spPr>
            <a:xfrm>
              <a:off x="-201674" y="-1818633"/>
              <a:ext cx="2647862" cy="986252"/>
            </a:xfrm>
            <a:prstGeom prst="rect">
              <a:avLst/>
            </a:prstGeom>
          </p:spPr>
        </p:pic>
      </p:grpSp>
      <p:pic>
        <p:nvPicPr>
          <p:cNvPr id="28" name="圖片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8C962CD-184D-4ECC-BDB6-9B5BB06C5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567" y="6224105"/>
            <a:ext cx="841693" cy="63389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671" y="54935"/>
            <a:ext cx="767038" cy="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719233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in yourself, and you will </a:t>
            </a:r>
            <a:r>
              <a:rPr lang="en-US" altLang="zh-TW" sz="3200" b="1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lang="en-US" altLang="zh-TW" sz="3200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lie ahead.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TW" alt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克服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succeed in dealing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difficult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(overcome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overcame – overcome)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690705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3815851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信任你自己，那麼你就會克服前方所有的困難。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BA8B8FFE-0096-4327-923F-980C46F71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6" y="1462829"/>
            <a:ext cx="1929589" cy="406841"/>
          </a:xfrm>
          <a:prstGeom prst="rect">
            <a:avLst/>
          </a:prstGeom>
        </p:spPr>
      </p:pic>
      <p:pic>
        <p:nvPicPr>
          <p:cNvPr id="2" name="810010601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7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95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fulfill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實現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complete or achieve something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B14FF72E-805C-4C62-942C-15DC66F45131}"/>
              </a:ext>
            </a:extLst>
          </p:cNvPr>
          <p:cNvSpPr txBox="1">
            <a:spLocks/>
          </p:cNvSpPr>
          <p:nvPr/>
        </p:nvSpPr>
        <p:spPr>
          <a:xfrm>
            <a:off x="10599457" y="4587861"/>
            <a:ext cx="1175203" cy="145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fulfill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fulfi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TW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D231AF4-0201-453A-8C6E-2325D0A3A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6632" y="4595973"/>
            <a:ext cx="822825" cy="16348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DC339833-D063-4EA5-8E45-B032BF89F9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" y="1444259"/>
            <a:ext cx="1948955" cy="410926"/>
          </a:xfrm>
          <a:prstGeom prst="rect">
            <a:avLst/>
          </a:prstGeom>
        </p:spPr>
      </p:pic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lvl="0" indent="-377825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many years, Jennifer </a:t>
            </a:r>
            <a:r>
              <a:rPr lang="en-US" altLang="zh-TW" sz="3200" b="1" u="sng" dirty="0">
                <a:solidFill>
                  <a:prstClr val="black"/>
                </a:solidFill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fulfilled</a:t>
            </a:r>
            <a:r>
              <a:rPr lang="en-US" altLang="zh-TW" sz="3200" u="sng" dirty="0">
                <a:solidFill>
                  <a:prstClr val="black"/>
                </a:solidFill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her dream of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writing a book.</a:t>
            </a: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28423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多年之後，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Jennifer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實現了她寫書的夢想。</a:t>
            </a:r>
          </a:p>
        </p:txBody>
      </p:sp>
      <p:pic>
        <p:nvPicPr>
          <p:cNvPr id="2" name="8100106018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8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7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[U]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證明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details that can show that a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 is true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7EEF96AA-AD85-407D-A81A-6A86465BF367}"/>
              </a:ext>
            </a:extLst>
          </p:cNvPr>
          <p:cNvSpPr txBox="1">
            <a:spLocks/>
          </p:cNvSpPr>
          <p:nvPr/>
        </p:nvSpPr>
        <p:spPr>
          <a:xfrm>
            <a:off x="801029" y="5900010"/>
            <a:ext cx="5107966" cy="423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r>
              <a:rPr lang="zh-TW" altLang="en-US" sz="2400" baseline="5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◎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	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TW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TW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[U] </a:t>
            </a:r>
            <a:r>
              <a:rPr lang="zh-TW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57982B75-D621-428D-8EAE-0E672EDD87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1" y="1455761"/>
            <a:ext cx="1946145" cy="41033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B854F423-060B-49BB-8824-EB00F33219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9" y="6056101"/>
            <a:ext cx="1211411" cy="318032"/>
          </a:xfrm>
          <a:prstGeom prst="rect">
            <a:avLst/>
          </a:prstGeom>
        </p:spPr>
      </p:pic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still isn’t any real </a:t>
            </a:r>
            <a:r>
              <a:rPr lang="en-US" altLang="zh-TW" sz="3200" b="1" u="sng" dirty="0">
                <a:solidFill>
                  <a:prstClr val="black"/>
                </a:solidFill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n-US" altLang="zh-TW" sz="3200" u="sng" dirty="0">
                <a:solidFill>
                  <a:prstClr val="black"/>
                </a:solidFill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existence</a:t>
            </a:r>
            <a:r>
              <a:rPr lang="zh-TW" altLang="en-US" sz="2400" baseline="5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◎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aliens.</a:t>
            </a:r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2842300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現在還沒有任何確切的證據來證明外星人的存在。</a:t>
            </a:r>
          </a:p>
        </p:txBody>
      </p:sp>
      <p:pic>
        <p:nvPicPr>
          <p:cNvPr id="2" name="8100106019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19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 Wayne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born into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rich family. He never had to worry about money.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born into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791504" y="356006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 Wayne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出生於富裕家庭。他從來不需要擔心錢的問題。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出生於⋯⋯（的家庭背景）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8100106020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3"/>
          </a:xfrm>
          <a:prstGeom prst="rect">
            <a:avLst/>
          </a:prstGeom>
        </p:spPr>
      </p:pic>
      <p:pic>
        <p:nvPicPr>
          <p:cNvPr id="6" name="8100106020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0" indent="-40640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 earns little, so it is hard for him to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ends meet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ends meet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791504" y="275996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這個工人賺的錢很少，所以他很難保持收支平衡。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使收支平衡；勉強餬口</a:t>
            </a:r>
            <a:endParaRPr lang="en-US" altLang="zh-TW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810010602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21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 asked my father to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up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and start living a healthier life.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up</a:t>
            </a:r>
            <a:r>
              <a:rPr lang="zh-TW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791504" y="335051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醫師要我父親戒菸並開始過比較健康的生活。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放棄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SYN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quit</a:t>
            </a:r>
          </a:p>
        </p:txBody>
      </p:sp>
      <p:pic>
        <p:nvPicPr>
          <p:cNvPr id="3" name="810010602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22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puts in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lot of extra time at his company during evenings and weekends.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in </a:t>
            </a:r>
            <a:r>
              <a:rPr lang="zh-TW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投入⋯⋯（時間、努力等）</a:t>
            </a:r>
            <a:endParaRPr lang="en-US" altLang="zh-TW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791504" y="335051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在晚上及週末時投入許多額外的時間在公司工作。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810010602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23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kids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tired of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watching TV at home and begged their parents to take them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be/get tired of </a:t>
            </a:r>
            <a:r>
              <a:rPr lang="zh-TW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對⋯⋯感到厭倦</a:t>
            </a:r>
            <a:endParaRPr lang="en-US" altLang="zh-TW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791504" y="335051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孩子們厭倦在家看電視，懇求爸媽帶他們出門。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810010602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24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things we enjoy doing and our attitudes toward life often change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time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time </a:t>
            </a:r>
            <a:r>
              <a:rPr lang="zh-TW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逐漸地</a:t>
            </a:r>
            <a:endParaRPr lang="en-US" altLang="zh-TW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791504" y="335051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我們喜愛做的事以及對人生的態度經常隨時間逐漸改變。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810010602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25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26">
            <a:hlinkClick r:id="" action="ppaction://noaction"/>
            <a:extLst>
              <a:ext uri="{FF2B5EF4-FFF2-40B4-BE49-F238E27FC236}">
                <a16:creationId xmlns:a16="http://schemas.microsoft.com/office/drawing/2014/main" xmlns="" id="{6E41C876-5548-404D-A42F-799959F2A565}"/>
              </a:ext>
            </a:extLst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</a:p>
        </p:txBody>
      </p:sp>
      <p:sp>
        <p:nvSpPr>
          <p:cNvPr id="14" name="圓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203F21-1B13-4607-91FB-BBF1F415D064}"/>
              </a:ext>
            </a:extLst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15251" y="2226246"/>
            <a:ext cx="1096912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trying! I’m sure your hard work will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off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you will make it someday!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off </a:t>
            </a:r>
            <a:r>
              <a:rPr lang="zh-TW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8"/>
            <a:ext cx="7458524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有所回報</a:t>
            </a:r>
            <a:endParaRPr lang="en-US" altLang="zh-TW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791504" y="3350513"/>
            <a:ext cx="10075756" cy="1124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繼續嘗試！我確信你的努力將有所回報，而且有一天你會成功！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810010602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26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1" y="1822565"/>
            <a:ext cx="10364098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F4BEF08-3CF0-4956-BCB8-CEAE2B4E3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4" y="1403255"/>
            <a:ext cx="2068651" cy="436161"/>
          </a:xfrm>
          <a:prstGeom prst="rect">
            <a:avLst/>
          </a:prstGeom>
        </p:spPr>
      </p:pic>
      <p:pic>
        <p:nvPicPr>
          <p:cNvPr id="10" name="81001060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11" name="810010601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xmlns="" id="{D11038E1-30F9-42A7-B40C-C7601FCF411E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kite makers will show their works at this weekend’s kite festival.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95CB6310-0FF7-43D6-BFA3-6132CD7BB86E}"/>
              </a:ext>
            </a:extLst>
          </p:cNvPr>
          <p:cNvSpPr txBox="1">
            <a:spLocks/>
          </p:cNvSpPr>
          <p:nvPr/>
        </p:nvSpPr>
        <p:spPr>
          <a:xfrm>
            <a:off x="791504" y="3552407"/>
            <a:ext cx="10857571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手藝高超的風箏製作大師們將在本週末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的風箏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節中展示他們的作品。</a:t>
            </a: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xmlns="" id="{52D721FD-321A-40B1-B843-4896626931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熟練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very skilled at something	</a:t>
            </a:r>
            <a:r>
              <a:rPr lang="zh-TW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SYN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4E6C86B8-6ED6-4062-87E5-2E5A9BF667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6" y="1422156"/>
            <a:ext cx="2028782" cy="427756"/>
          </a:xfrm>
          <a:prstGeom prst="rect">
            <a:avLst/>
          </a:prstGeom>
        </p:spPr>
      </p:pic>
      <p:sp>
        <p:nvSpPr>
          <p:cNvPr id="6" name="圓角矩形 5">
            <a:hlinkClick r:id="rId9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表現；</a:t>
            </a:r>
            <a:r>
              <a:rPr lang="en-US" altLang="zh-TW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演出</a:t>
            </a:r>
            <a:r>
              <a:rPr lang="zh-TW" alt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an action; to act</a:t>
            </a:r>
            <a:b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play in front of many people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SYN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n-US" altLang="zh-TW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you need to work harder and be fully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prepared.</a:t>
            </a: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2892618"/>
            <a:ext cx="8018666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要表現得好，你需要更努力且做好充分的準備。</a:t>
            </a: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3503896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have to work together and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n-US" altLang="zh-TW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play </a:t>
            </a: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school year.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801029" y="4636505"/>
            <a:ext cx="9083200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學生們將需要同心協力在這學年尾聲時表演一齣戲劇。</a:t>
            </a:r>
          </a:p>
        </p:txBody>
      </p:sp>
      <p:pic>
        <p:nvPicPr>
          <p:cNvPr id="2" name="81001060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2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  <p:pic>
        <p:nvPicPr>
          <p:cNvPr id="4" name="810010602s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7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299DD594-B731-4F74-9E66-C53D7D736F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" y="1419093"/>
            <a:ext cx="2002621" cy="422240"/>
          </a:xfrm>
          <a:prstGeom prst="rect">
            <a:avLst/>
          </a:prstGeom>
        </p:spPr>
      </p:pic>
      <p:sp>
        <p:nvSpPr>
          <p:cNvPr id="6" name="圓角矩形 5">
            <a:hlinkClick r:id="rId7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zh-TW" altLang="en-US" sz="3200" i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決定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choice after thinking about something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SYN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didn’t want to work for someone else for the rest of his life,</a:t>
            </a:r>
            <a:r>
              <a:rPr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 </a:t>
            </a:r>
            <a:r>
              <a:rPr lang="en-US" altLang="zh-TW" sz="3200" b="1" u="sng" dirty="0">
                <a:solidFill>
                  <a:prstClr val="black"/>
                </a:solidFill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en-US" altLang="zh-TW" sz="3200" u="sng" dirty="0">
                <a:solidFill>
                  <a:prstClr val="black"/>
                </a:solidFill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to start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own business.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3442411"/>
            <a:ext cx="9083200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不想一輩子替別人工作，所以他決定自行創業。</a:t>
            </a:r>
          </a:p>
        </p:txBody>
      </p:sp>
      <p:pic>
        <p:nvPicPr>
          <p:cNvPr id="2" name="81001060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4" name="810010603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8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  <a:r>
              <a:rPr lang="zh-TW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繼續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doing something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kids </a:t>
            </a:r>
            <a:r>
              <a:rPr lang="en-US" altLang="zh-TW" sz="3200" b="1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altLang="zh-TW" sz="3200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playing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games until dinner time.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2861838"/>
            <a:ext cx="9083200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孩子們繼續玩電動直到晚餐時間。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FCD85B76-2BDB-49F5-8F08-01F603C9C2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9" y="1449838"/>
            <a:ext cx="2002608" cy="422236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3473116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-377825">
              <a:lnSpc>
                <a:spcPct val="120000"/>
              </a:lnSpc>
              <a:spcBef>
                <a:spcPts val="1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Jones </a:t>
            </a:r>
            <a:r>
              <a:rPr lang="en-US" altLang="zh-TW" sz="3200" b="1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altLang="zh-TW" sz="3200" u="sng" dirty="0">
                <a:uFill>
                  <a:solidFill>
                    <a:srgbClr val="8B6BA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work after she returned home.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4080180"/>
            <a:ext cx="9083200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女士回到家後繼續工作。</a:t>
            </a:r>
          </a:p>
        </p:txBody>
      </p:sp>
      <p:pic>
        <p:nvPicPr>
          <p:cNvPr id="2" name="81001060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4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  <p:pic>
        <p:nvPicPr>
          <p:cNvPr id="4" name="810010604s-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7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[C] </a:t>
            </a:r>
            <a:r>
              <a:rPr lang="zh-TW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階段；時期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period within a longer process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and Richard will get married in June and begin a new </a:t>
            </a:r>
            <a:r>
              <a:rPr lang="en-US" altLang="zh-TW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en-US" altLang="zh-TW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their life.</a:t>
            </a:r>
            <a:endParaRPr lang="zh-TW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1999" y="3383492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將在六月完婚，並開啟他們人生的新階段。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801DC9A0-1288-422F-8D47-B353B75188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0" y="1450800"/>
            <a:ext cx="1977622" cy="416968"/>
          </a:xfrm>
          <a:prstGeom prst="rect">
            <a:avLst/>
          </a:prstGeom>
        </p:spPr>
      </p:pic>
      <p:pic>
        <p:nvPicPr>
          <p:cNvPr id="2" name="81001060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5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hlinkClick r:id="rId6" action="ppaction://hlinksldjump"/>
          </p:cNvPr>
          <p:cNvSpPr/>
          <p:nvPr/>
        </p:nvSpPr>
        <p:spPr>
          <a:xfrm>
            <a:off x="11049000" y="131653"/>
            <a:ext cx="96126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回課文</a:t>
            </a:r>
          </a:p>
        </p:txBody>
      </p:sp>
      <p:sp>
        <p:nvSpPr>
          <p:cNvPr id="7" name="圓角矩形 6">
            <a:hlinkClick r:id="" action="ppaction://noaction"/>
          </p:cNvPr>
          <p:cNvSpPr/>
          <p:nvPr/>
        </p:nvSpPr>
        <p:spPr>
          <a:xfrm>
            <a:off x="10180980" y="131653"/>
            <a:ext cx="686280" cy="380492"/>
          </a:xfrm>
          <a:prstGeom prst="roundRect">
            <a:avLst/>
          </a:prstGeom>
          <a:solidFill>
            <a:srgbClr val="F2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補充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407624" y="784428"/>
            <a:ext cx="4144111" cy="14418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en-US" altLang="zh-TW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551735" y="784427"/>
            <a:ext cx="7458524" cy="1763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TW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[U] </a:t>
            </a:r>
            <a:r>
              <a:rPr lang="zh-TW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教育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action or process of teaching and learning</a:t>
            </a: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xmlns="" id="{C336D0F1-97E7-4863-9C36-51C1C6CE7E41}"/>
              </a:ext>
            </a:extLst>
          </p:cNvPr>
          <p:cNvSpPr txBox="1">
            <a:spLocks/>
          </p:cNvSpPr>
          <p:nvPr/>
        </p:nvSpPr>
        <p:spPr>
          <a:xfrm>
            <a:off x="801029" y="2254774"/>
            <a:ext cx="10945246" cy="133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-377825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important to a child’s growth.</a:t>
            </a:r>
          </a:p>
          <a:p>
            <a:pPr marL="393700" indent="-393700">
              <a:lnSpc>
                <a:spcPct val="120000"/>
              </a:lnSpc>
              <a:spcBef>
                <a:spcPts val="2400"/>
              </a:spcBef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xmlns="" id="{AC5B29B5-4C2C-4A88-B393-64D6E309B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000" y="2226246"/>
            <a:ext cx="11556000" cy="0"/>
          </a:xfrm>
          <a:prstGeom prst="line">
            <a:avLst/>
          </a:prstGeom>
          <a:noFill/>
          <a:ln w="19050">
            <a:solidFill>
              <a:srgbClr val="FFA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xmlns="" id="{3A3888D4-4357-4472-9D5E-047870128CDF}"/>
              </a:ext>
            </a:extLst>
          </p:cNvPr>
          <p:cNvSpPr txBox="1">
            <a:spLocks/>
          </p:cNvSpPr>
          <p:nvPr/>
        </p:nvSpPr>
        <p:spPr>
          <a:xfrm>
            <a:off x="792000" y="2819806"/>
            <a:ext cx="9614743" cy="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家庭教育對孩子的成長很重要。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928F8ED8-5117-4528-B89B-43EFCF62A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6" y="1466833"/>
            <a:ext cx="1985541" cy="418638"/>
          </a:xfrm>
          <a:prstGeom prst="rect">
            <a:avLst/>
          </a:prstGeom>
        </p:spPr>
      </p:pic>
      <p:pic>
        <p:nvPicPr>
          <p:cNvPr id="2" name="81001060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0800"/>
            <a:ext cx="360000" cy="808941"/>
          </a:xfrm>
          <a:prstGeom prst="rect">
            <a:avLst/>
          </a:prstGeom>
        </p:spPr>
      </p:pic>
      <p:pic>
        <p:nvPicPr>
          <p:cNvPr id="3" name="810010606s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419200"/>
            <a:ext cx="360000" cy="12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6439</TotalTime>
  <Words>1234</Words>
  <Application>Microsoft Office PowerPoint</Application>
  <PresentationFormat>自訂</PresentationFormat>
  <Paragraphs>184</Paragraphs>
  <Slides>29</Slides>
  <Notes>3</Notes>
  <HiddenSlides>0</HiddenSlides>
  <MMClips>56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L38[景柔]</dc:creator>
  <cp:lastModifiedBy>admin</cp:lastModifiedBy>
  <cp:revision>1215</cp:revision>
  <dcterms:created xsi:type="dcterms:W3CDTF">2018-11-08T07:42:55Z</dcterms:created>
  <dcterms:modified xsi:type="dcterms:W3CDTF">2021-05-24T05:00:59Z</dcterms:modified>
</cp:coreProperties>
</file>