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403" r:id="rId3"/>
    <p:sldId id="520" r:id="rId4"/>
    <p:sldId id="526" r:id="rId5"/>
    <p:sldId id="547" r:id="rId6"/>
    <p:sldId id="447" r:id="rId7"/>
    <p:sldId id="533" r:id="rId8"/>
    <p:sldId id="534" r:id="rId9"/>
    <p:sldId id="536" r:id="rId10"/>
    <p:sldId id="537" r:id="rId11"/>
    <p:sldId id="538" r:id="rId12"/>
    <p:sldId id="539" r:id="rId13"/>
    <p:sldId id="540" r:id="rId14"/>
    <p:sldId id="541" r:id="rId15"/>
    <p:sldId id="544" r:id="rId16"/>
    <p:sldId id="543" r:id="rId17"/>
    <p:sldId id="545" r:id="rId18"/>
    <p:sldId id="546" r:id="rId19"/>
    <p:sldId id="549" r:id="rId20"/>
    <p:sldId id="550" r:id="rId21"/>
    <p:sldId id="551" r:id="rId22"/>
    <p:sldId id="552" r:id="rId23"/>
    <p:sldId id="553" r:id="rId24"/>
    <p:sldId id="554" r:id="rId25"/>
    <p:sldId id="555" r:id="rId26"/>
    <p:sldId id="556" r:id="rId27"/>
    <p:sldId id="531" r:id="rId28"/>
  </p:sldIdLst>
  <p:sldSz cx="9144000" cy="6858000" type="screen4x3"/>
  <p:notesSz cx="6735763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C851634-7851-4E4F-A6D8-171A3EC712CB}">
          <p14:sldIdLst>
            <p14:sldId id="256"/>
            <p14:sldId id="403"/>
            <p14:sldId id="520"/>
            <p14:sldId id="526"/>
            <p14:sldId id="547"/>
            <p14:sldId id="447"/>
            <p14:sldId id="533"/>
            <p14:sldId id="534"/>
            <p14:sldId id="536"/>
            <p14:sldId id="537"/>
            <p14:sldId id="538"/>
            <p14:sldId id="539"/>
            <p14:sldId id="540"/>
            <p14:sldId id="541"/>
            <p14:sldId id="544"/>
            <p14:sldId id="543"/>
            <p14:sldId id="545"/>
            <p14:sldId id="546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</p14:sldIdLst>
        </p14:section>
        <p14:section name="未命名的章節" id="{5DCCB237-343C-4406-A68E-041DA8C0738F}">
          <p14:sldIdLst>
            <p14:sldId id="53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22E7"/>
    <a:srgbClr val="006600"/>
    <a:srgbClr val="4EA242"/>
    <a:srgbClr val="000000"/>
    <a:srgbClr val="E67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8265" autoAdjust="0"/>
  </p:normalViewPr>
  <p:slideViewPr>
    <p:cSldViewPr>
      <p:cViewPr>
        <p:scale>
          <a:sx n="80" d="100"/>
          <a:sy n="80" d="100"/>
        </p:scale>
        <p:origin x="-2430" y="-726"/>
      </p:cViewPr>
      <p:guideLst>
        <p:guide orient="horz" pos="2341"/>
        <p:guide pos="249"/>
        <p:guide pos="2154"/>
        <p:guide pos="3152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0635" tIns="45318" rIns="90635" bIns="4531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3474"/>
          </a:xfrm>
          <a:prstGeom prst="rect">
            <a:avLst/>
          </a:prstGeom>
        </p:spPr>
        <p:txBody>
          <a:bodyPr vert="horz" lIns="90635" tIns="45318" rIns="90635" bIns="45318" rtlCol="0"/>
          <a:lstStyle>
            <a:lvl1pPr algn="r">
              <a:defRPr sz="1200"/>
            </a:lvl1pPr>
          </a:lstStyle>
          <a:p>
            <a:fld id="{B0F86C3E-7FED-45BB-AE2A-1AFC153C8C4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0635" tIns="45318" rIns="90635" bIns="4531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4" y="9374301"/>
            <a:ext cx="2918831" cy="493474"/>
          </a:xfrm>
          <a:prstGeom prst="rect">
            <a:avLst/>
          </a:prstGeom>
        </p:spPr>
        <p:txBody>
          <a:bodyPr vert="horz" lIns="90635" tIns="45318" rIns="90635" bIns="45318" rtlCol="0" anchor="b"/>
          <a:lstStyle>
            <a:lvl1pPr algn="r">
              <a:defRPr sz="1200"/>
            </a:lvl1pPr>
          </a:lstStyle>
          <a:p>
            <a:fld id="{8A6D88DD-7DF0-4481-8145-E9DD1C0E01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668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0635" tIns="45318" rIns="90635" bIns="4531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474"/>
          </a:xfrm>
          <a:prstGeom prst="rect">
            <a:avLst/>
          </a:prstGeom>
        </p:spPr>
        <p:txBody>
          <a:bodyPr vert="horz" lIns="90635" tIns="45318" rIns="90635" bIns="45318" rtlCol="0"/>
          <a:lstStyle>
            <a:lvl1pPr algn="r">
              <a:defRPr sz="1200"/>
            </a:lvl1pPr>
          </a:lstStyle>
          <a:p>
            <a:fld id="{4E6E6260-A55D-4D9B-BDBE-F2866C003B8F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35" tIns="45318" rIns="90635" bIns="4531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0635" tIns="45318" rIns="90635" bIns="45318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0635" tIns="45318" rIns="90635" bIns="4531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4" y="9374301"/>
            <a:ext cx="2918831" cy="493474"/>
          </a:xfrm>
          <a:prstGeom prst="rect">
            <a:avLst/>
          </a:prstGeom>
        </p:spPr>
        <p:txBody>
          <a:bodyPr vert="horz" lIns="90635" tIns="45318" rIns="90635" bIns="45318" rtlCol="0" anchor="b"/>
          <a:lstStyle>
            <a:lvl1pPr algn="r">
              <a:defRPr sz="1200"/>
            </a:lvl1pPr>
          </a:lstStyle>
          <a:p>
            <a:fld id="{FB708403-208F-40EB-AAB9-3F641F4030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674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8403-208F-40EB-AAB9-3F641F40304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8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標題投影片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1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2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5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6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0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2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3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5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6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7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8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9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0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1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3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4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5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7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8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9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8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9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0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1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3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4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5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8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9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1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2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3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4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5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6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7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8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9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0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1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2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3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4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5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6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7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8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9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705600" y="6477000"/>
            <a:ext cx="2286000" cy="168275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fld id="{7066FA15-CD17-43AE-BE79-9E618BDBA253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4109" name="Picture 13" descr="artplus_nature_naturalcity42_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按一下以編輯母片標題樣式</a:t>
            </a:r>
            <a:endParaRPr lang="en-US" altLang="zh-TW" noProof="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  <a:endParaRPr lang="en-US" altLang="zh-TW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3" grpId="0" animBg="1"/>
      <p:bldP spid="4098" grpId="0"/>
      <p:bldP spid="40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058-F460-4EE6-95E3-1B785718C94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904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0FF77-06FA-41A4-B4CA-2161A5833BB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01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zh-TW" altLang="en-US" smtClean="0"/>
              <a:t>按一下圖示以新增表格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5F2BFE59-B6D8-413C-A49B-42709D3D920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73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95400"/>
            <a:ext cx="8147248" cy="4869904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88224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245341" y="6551470"/>
            <a:ext cx="2133600" cy="244475"/>
          </a:xfrm>
        </p:spPr>
        <p:txBody>
          <a:bodyPr/>
          <a:lstStyle>
            <a:lvl1pPr algn="l">
              <a:defRPr/>
            </a:lvl1pPr>
          </a:lstStyle>
          <a:p>
            <a:fld id="{3DC6E163-2A57-4FBE-886C-3CFCCA019521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28411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3A911-DB8F-4D9E-A0F7-890DAB94C30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674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0B1EA-2CC9-49F8-A6A9-19B1EAA05E2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213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3D9A0-EC97-477A-9D21-70B732986C7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75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75BB0-45A2-4899-9816-F878C0D5C74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4084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70448-0F76-49EE-BCDC-0987E35F23E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634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196A-D346-4498-8C8F-D3D9C9ACE92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543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23646-9B58-418F-923E-8526EF64A10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713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zh-TW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ea typeface="新細明體" charset="-120"/>
              </a:defRPr>
            </a:lvl1pPr>
          </a:lstStyle>
          <a:p>
            <a:fld id="{2BAE4DF5-CCE1-42E8-8891-03BF238EE738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033" name="Picture 9" descr="artplus_nature_naturalcity42_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319173"/>
            <a:ext cx="666750" cy="4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91" y="6361509"/>
            <a:ext cx="1370012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437" y="6117744"/>
            <a:ext cx="512898" cy="28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6.jpeg"/><Relationship Id="rId7" Type="http://schemas.openxmlformats.org/officeDocument/2006/relationships/image" Target="../media/image54.jpeg"/><Relationship Id="rId12" Type="http://schemas.openxmlformats.org/officeDocument/2006/relationships/image" Target="../media/image6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3.jpeg"/><Relationship Id="rId5" Type="http://schemas.openxmlformats.org/officeDocument/2006/relationships/image" Target="../media/image58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49183" y="260648"/>
            <a:ext cx="8153392" cy="1415772"/>
          </a:xfrm>
          <a:prstGeom prst="rect">
            <a:avLst/>
          </a:prstGeom>
          <a:noFill/>
          <a:effectLst>
            <a:outerShdw blurRad="76200" dir="18900000" sy="23000" kx="-1200000" algn="bl" rotWithShape="0">
              <a:srgbClr val="FFFF00">
                <a:alpha val="20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微軟正黑體"/>
                <a:cs typeface="+mj-cs"/>
              </a:defRPr>
            </a:lvl1pPr>
          </a:lstStyle>
          <a:p>
            <a:pPr algn="ctr"/>
            <a:r>
              <a:rPr lang="en-US" altLang="zh-TW" sz="54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109</a:t>
            </a:r>
            <a:r>
              <a:rPr lang="zh-TW" altLang="en-US" sz="54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學年度</a:t>
            </a:r>
            <a:endParaRPr lang="en-US" altLang="zh-TW" sz="54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algn="ctr"/>
            <a:r>
              <a:rPr lang="zh-TW" altLang="en-US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三十而麗，一生一世，十全十美，璀璨成功</a:t>
            </a:r>
            <a:endParaRPr lang="zh-TW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1920" y="651605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軟正黑體"/>
                <a:cs typeface="+mj-cs"/>
              </a:rPr>
              <a:t>報告人：蔡吉郎 </a:t>
            </a:r>
            <a:r>
              <a:rPr lang="zh-TW" alt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/>
                <a:cs typeface="+mj-cs"/>
              </a:rPr>
              <a:t>校長</a:t>
            </a:r>
            <a:endParaRPr kumimoji="0" lang="zh-TW" altLang="en-US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軟正黑體"/>
              <a:cs typeface="+mj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18283" y="1620089"/>
            <a:ext cx="7436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微軟正黑體"/>
                <a:cs typeface="+mj-cs"/>
              </a:rPr>
              <a:t>商水有夢                  成功相隨</a:t>
            </a:r>
          </a:p>
        </p:txBody>
      </p:sp>
      <p:pic>
        <p:nvPicPr>
          <p:cNvPr id="1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556" y="1632824"/>
            <a:ext cx="443311" cy="42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3657600" y="6431346"/>
            <a:ext cx="2133600" cy="168275"/>
          </a:xfrm>
        </p:spPr>
        <p:txBody>
          <a:bodyPr/>
          <a:lstStyle/>
          <a:p>
            <a:fld id="{7066FA15-CD17-43AE-BE79-9E618BDBA253}" type="slidenum">
              <a:rPr lang="en-US" altLang="zh-TW" smtClean="0"/>
              <a:pPr/>
              <a:t>1</a:t>
            </a:fld>
            <a:endParaRPr lang="en-US" altLang="zh-TW" dirty="0"/>
          </a:p>
        </p:txBody>
      </p:sp>
      <p:pic>
        <p:nvPicPr>
          <p:cNvPr id="14" name="Picture 3" descr="C:\Users\admin\Desktop\P_20180925_104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29" y="2282508"/>
            <a:ext cx="32038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P_20180925_104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57" y="4368304"/>
            <a:ext cx="3851920" cy="21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FB_IMG_15379488308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2" y="2159030"/>
            <a:ext cx="5704183" cy="318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6"/>
          <a:stretch>
            <a:fillRect/>
          </a:stretch>
        </p:blipFill>
        <p:spPr bwMode="auto">
          <a:xfrm>
            <a:off x="217720" y="5132689"/>
            <a:ext cx="4236974" cy="167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30-黃-校徽-V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0461"/>
            <a:ext cx="1296144" cy="87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10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五力全開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Picture 2" descr="C:\Users\user-pc\Desktop\20160301\Facebook\FB_IMG_1450068155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54" y="3573016"/>
            <a:ext cx="3276998" cy="24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user-pc\Desktop\20160301\Facebook\FB_IMG_1444292766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76" y="1036632"/>
            <a:ext cx="3331554" cy="24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r="8280"/>
          <a:stretch/>
        </p:blipFill>
        <p:spPr>
          <a:xfrm>
            <a:off x="49211" y="4945906"/>
            <a:ext cx="2152033" cy="1618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admin\Desktop\學校願景與學生圖像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1"/>
          <a:stretch/>
        </p:blipFill>
        <p:spPr bwMode="auto">
          <a:xfrm>
            <a:off x="2186253" y="939800"/>
            <a:ext cx="3579706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標題 1"/>
          <p:cNvSpPr txBox="1">
            <a:spLocks/>
          </p:cNvSpPr>
          <p:nvPr/>
        </p:nvSpPr>
        <p:spPr>
          <a:xfrm>
            <a:off x="392445" y="1916832"/>
            <a:ext cx="1715757" cy="2846057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品德力</a:t>
            </a:r>
            <a:endParaRPr lang="en-US" altLang="zh-TW" sz="36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6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關懷力</a:t>
            </a:r>
            <a:endParaRPr lang="en-US" altLang="zh-TW" sz="36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6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專業力</a:t>
            </a:r>
            <a:endParaRPr lang="en-US" altLang="zh-TW" sz="36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6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溝通力創新力</a:t>
            </a:r>
            <a:endParaRPr lang="zh-TW" altLang="en-US" sz="3600" b="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769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user-pc\Desktop\20160301\Facebook\FB_IMG_1453951857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4" y="4077072"/>
            <a:ext cx="3743701" cy="23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11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2207312" y="676592"/>
            <a:ext cx="7092280" cy="72008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zh-TW" altLang="en-US" sz="22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零體罰．零霸凌．零拒絕．零歧視．零障礙．零污染</a:t>
            </a:r>
            <a:endParaRPr lang="zh-TW" altLang="en-US" sz="2200" b="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六零文化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04" y="1792713"/>
            <a:ext cx="5906740" cy="422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37" y="1772816"/>
            <a:ext cx="2195456" cy="164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460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0"/>
          <a:stretch/>
        </p:blipFill>
        <p:spPr>
          <a:xfrm>
            <a:off x="0" y="1916832"/>
            <a:ext cx="3152670" cy="4104455"/>
          </a:xfrm>
          <a:prstGeom prst="rect">
            <a:avLst/>
          </a:prstGeom>
        </p:spPr>
      </p:pic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12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395288" y="5805264"/>
            <a:ext cx="8208962" cy="72008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學校、家庭、社區、產業</a:t>
            </a:r>
            <a:r>
              <a:rPr lang="zh-TW" alt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、文教</a:t>
            </a:r>
            <a:r>
              <a: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垂直發展、平行整合</a:t>
            </a:r>
            <a:endParaRPr lang="zh-TW" altLang="en-US" sz="24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七面合作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C:\Users\admin\Desktop\學校願景與學生圖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97" y="1036632"/>
            <a:ext cx="5995060" cy="49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5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\Desktop\十二年國教基本理念與核心素養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30" y="969168"/>
            <a:ext cx="3211878" cy="580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13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-162961" y="1988013"/>
            <a:ext cx="2877393" cy="423018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zh-TW" altLang="en-US" sz="28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積極主動</a:t>
            </a:r>
            <a:endParaRPr lang="en-US" altLang="zh-TW" sz="28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zh-TW" altLang="en-US" sz="28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始終如一</a:t>
            </a:r>
            <a:endParaRPr lang="en-US" altLang="zh-TW" sz="28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zh-TW" altLang="en-US" sz="28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要事第一</a:t>
            </a:r>
            <a:endParaRPr lang="en-US" altLang="zh-TW" sz="28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zh-TW" altLang="en-US" sz="28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雙贏思維</a:t>
            </a:r>
            <a:endParaRPr lang="en-US" altLang="zh-TW" sz="28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zh-TW" altLang="en-US" sz="28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解人知己</a:t>
            </a:r>
            <a:endParaRPr lang="en-US" altLang="zh-TW" sz="28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zh-TW" altLang="en-US" sz="28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聯合增效</a:t>
            </a:r>
            <a:endParaRPr lang="en-US" altLang="zh-TW" sz="28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zh-TW" altLang="en-US" sz="28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持續改進</a:t>
            </a:r>
            <a:endParaRPr lang="en-US" altLang="zh-TW" sz="2800" b="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zh-TW" altLang="en-US" sz="28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自我肯定 </a:t>
            </a:r>
            <a:endParaRPr lang="zh-TW" altLang="en-US" sz="2800" b="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olidFill>
            <a:srgbClr val="0066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八個習慣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Picture 4" descr="C:\Users\Administrator\Desktop\1457788764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78" y="1350469"/>
            <a:ext cx="2666122" cy="484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dmin\Desktop\FB_IMG_15379488308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7355605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校友回娘家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54" y="913808"/>
            <a:ext cx="7173442" cy="143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14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久久商水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645494" y="3356298"/>
            <a:ext cx="8208962" cy="72008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優質轉化．創新發展．卓越永續</a:t>
            </a:r>
            <a:endParaRPr lang="zh-TW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529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15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323478" y="5733256"/>
            <a:ext cx="8208962" cy="72008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多元</a:t>
            </a:r>
            <a:r>
              <a:rPr lang="zh-TW" altLang="en-US" sz="28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優質</a:t>
            </a:r>
            <a:r>
              <a:rPr lang="zh-TW" altLang="en-US" sz="28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創新．特色．卓越</a:t>
            </a:r>
            <a:r>
              <a:rPr lang="en-US" altLang="zh-TW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en-US" altLang="zh-TW" sz="2800" baseline="30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++</a:t>
            </a:r>
            <a:endParaRPr lang="zh-TW" altLang="en-US" sz="2800" baseline="300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實在成功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48784"/>
            <a:ext cx="6453583" cy="495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5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16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實在成功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6290" y="1772816"/>
            <a:ext cx="92883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zh-TW" sz="2400" b="1" dirty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希望同學，堅定</a:t>
            </a: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志向</a:t>
            </a:r>
            <a:r>
              <a:rPr lang="zh-TW" altLang="en-US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，努力的向學</a:t>
            </a:r>
            <a:r>
              <a:rPr lang="zh-TW" altLang="en-US" sz="2400" b="1" dirty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想學、享學</a:t>
            </a:r>
            <a:endParaRPr lang="en-US" altLang="zh-TW" sz="2400" b="1" dirty="0" smtClean="0">
              <a:solidFill>
                <a:srgbClr val="F622E7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只要有學歷，更要具備學力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學會的能力、學習的能力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zh-TW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落實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品德行動力：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學尊重、負責任、重整潔、守秩序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有禮貌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、榮譽心。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</a:t>
            </a:r>
            <a:r>
              <a:rPr lang="zh-TW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處世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讀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好書、精</a:t>
            </a:r>
            <a:r>
              <a:rPr lang="zh-TW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技術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書讀不好，學好技術，技術不好學好待人處世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zh-TW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每日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與自己對話：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歸零從心出發，來學校讀書的目的，我是有為的年青人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p"/>
            </a:pPr>
            <a:r>
              <a:rPr lang="zh-TW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成功找方法，不為失敗</a:t>
            </a:r>
            <a:r>
              <a:rPr lang="zh-TW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找藉口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把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學習壓力變為成長自己的動力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23478" y="5733256"/>
            <a:ext cx="8208962" cy="72008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多元</a:t>
            </a:r>
            <a:r>
              <a:rPr lang="zh-TW" altLang="en-US" sz="32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優質</a:t>
            </a:r>
            <a:r>
              <a:rPr lang="zh-TW" altLang="en-US" sz="32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創新．特色．卓越</a:t>
            </a:r>
            <a:r>
              <a:rPr lang="en-US" altLang="zh-TW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en-US" altLang="zh-TW" sz="3200" baseline="30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++</a:t>
            </a:r>
            <a:endParaRPr lang="zh-TW" altLang="en-US" sz="3200" baseline="300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652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17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實在成功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8876" y="1920311"/>
            <a:ext cx="833354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itchFamily="2" charset="2"/>
              <a:buChar char="p"/>
            </a:pPr>
            <a:r>
              <a:rPr lang="zh-TW" altLang="en-US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規劃人生，找到目標，建構藍圖，確實行動</a:t>
            </a:r>
            <a:endParaRPr lang="en-US" altLang="zh-TW" sz="2400" b="1" dirty="0" smtClean="0">
              <a:solidFill>
                <a:srgbClr val="F622E7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ts val="3200"/>
              </a:lnSpc>
            </a:pP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拼圖</a:t>
            </a:r>
            <a:r>
              <a:rPr lang="en-US" altLang="zh-TW" sz="2400" b="1" dirty="0" err="1">
                <a:latin typeface="微軟正黑體" pitchFamily="34" charset="-120"/>
                <a:ea typeface="微軟正黑體" pitchFamily="34" charset="-120"/>
              </a:rPr>
              <a:t>vs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藍圖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沒有規劃的人生、有規劃的人生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) </a:t>
            </a:r>
            <a:endParaRPr lang="zh-TW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ts val="3200"/>
              </a:lnSpc>
            </a:pP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流浪</a:t>
            </a:r>
            <a:r>
              <a:rPr lang="en-US" altLang="zh-TW" sz="2400" b="1" dirty="0" err="1">
                <a:latin typeface="微軟正黑體" pitchFamily="34" charset="-120"/>
                <a:ea typeface="微軟正黑體" pitchFamily="34" charset="-120"/>
              </a:rPr>
              <a:t>vs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啟航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沒有目標的人生、有目標的人生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                  </a:t>
            </a:r>
          </a:p>
          <a:p>
            <a:pPr marL="342900" indent="-342900">
              <a:lnSpc>
                <a:spcPts val="3200"/>
              </a:lnSpc>
              <a:spcBef>
                <a:spcPts val="2000"/>
              </a:spcBef>
              <a:buFont typeface="Wingdings" pitchFamily="2" charset="2"/>
              <a:buChar char="p"/>
            </a:pP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人</a:t>
            </a:r>
            <a:r>
              <a:rPr lang="zh-TW" altLang="zh-TW" sz="2400" b="1" dirty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因夢想而偉大</a:t>
            </a: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您因</a:t>
            </a: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學習</a:t>
            </a:r>
            <a:r>
              <a:rPr lang="zh-TW" altLang="zh-TW" sz="2400" b="1" dirty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而改變</a:t>
            </a: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再</a:t>
            </a: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行動</a:t>
            </a:r>
            <a:r>
              <a:rPr lang="zh-TW" altLang="zh-TW" sz="2400" b="1" dirty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而</a:t>
            </a: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成功</a:t>
            </a:r>
            <a:endParaRPr lang="zh-TW" altLang="zh-TW" sz="2400" b="1" dirty="0">
              <a:solidFill>
                <a:srgbClr val="F622E7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lnSpc>
                <a:spcPts val="3200"/>
              </a:lnSpc>
              <a:buFont typeface="Wingdings" pitchFamily="2" charset="2"/>
              <a:buChar char="Ø"/>
            </a:pPr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改變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猴子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做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沒做過的事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成長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ts val="3200"/>
              </a:lnSpc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                                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做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不願做的事—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改變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ts val="3200"/>
              </a:lnSpc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                                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做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不敢做的事—突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迫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lnSpc>
                <a:spcPts val="3200"/>
              </a:lnSpc>
              <a:buFont typeface="Wingdings" pitchFamily="2" charset="2"/>
              <a:buChar char="Ø"/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心定而後動：</a:t>
            </a:r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圓規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 err="1" smtClean="0">
                <a:latin typeface="微軟正黑體" pitchFamily="34" charset="-120"/>
                <a:ea typeface="微軟正黑體" pitchFamily="34" charset="-120"/>
              </a:rPr>
              <a:t>vs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人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心不動、腳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動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2000" dirty="0" err="1" smtClean="0">
                <a:latin typeface="微軟正黑體" pitchFamily="34" charset="-120"/>
                <a:ea typeface="微軟正黑體" pitchFamily="34" charset="-120"/>
              </a:rPr>
              <a:t>vs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心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不定、腳不動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00100" lvl="1" indent="-342900">
              <a:lnSpc>
                <a:spcPts val="3200"/>
              </a:lnSpc>
              <a:buFont typeface="Wingdings" pitchFamily="2" charset="2"/>
              <a:buChar char="Ø"/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創造</a:t>
            </a:r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價值</a:t>
            </a: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地板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 err="1" smtClean="0">
                <a:latin typeface="微軟正黑體" pitchFamily="34" charset="-120"/>
                <a:ea typeface="微軟正黑體" pitchFamily="34" charset="-120"/>
              </a:rPr>
              <a:t>vs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佛像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同是木頭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lvl="1">
              <a:lnSpc>
                <a:spcPts val="3200"/>
              </a:lnSpc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lnSpc>
                <a:spcPts val="3200"/>
              </a:lnSpc>
              <a:buFont typeface="Wingdings" pitchFamily="2" charset="2"/>
              <a:buChar char="Ø"/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23478" y="5733256"/>
            <a:ext cx="8208962" cy="72008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多元</a:t>
            </a:r>
            <a:r>
              <a:rPr lang="zh-TW" altLang="en-US" sz="32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優質</a:t>
            </a:r>
            <a:r>
              <a:rPr lang="zh-TW" altLang="en-US" sz="32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創新．特色．卓越</a:t>
            </a:r>
            <a:r>
              <a:rPr lang="en-US" altLang="zh-TW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en-US" altLang="zh-TW" sz="3200" baseline="30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++</a:t>
            </a:r>
            <a:endParaRPr lang="zh-TW" altLang="en-US" sz="3200" baseline="300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32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18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實在成功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76787" y="2174198"/>
            <a:ext cx="83335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成功</a:t>
            </a:r>
            <a:r>
              <a:rPr lang="zh-TW" altLang="zh-TW" sz="2400" b="1" dirty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需苦一陣子，不會苦</a:t>
            </a: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一輩子</a:t>
            </a:r>
            <a:endParaRPr lang="en-US" altLang="zh-TW" sz="2400" b="1" dirty="0" smtClean="0">
              <a:solidFill>
                <a:srgbClr val="F622E7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buFont typeface="Wingdings" pitchFamily="2" charset="2"/>
              <a:buChar char="p"/>
            </a:pP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簡單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的事重複做，你就是</a:t>
            </a: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專家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buFont typeface="Wingdings" pitchFamily="2" charset="2"/>
              <a:buChar char="p"/>
            </a:pP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重複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的事用心做，你就是</a:t>
            </a: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贏家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buFont typeface="Wingdings" pitchFamily="2" charset="2"/>
              <a:buChar char="p"/>
            </a:pP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只想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不做就只是夢想</a:t>
            </a: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家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，最終成為幻滅家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buFont typeface="Wingdings" pitchFamily="2" charset="2"/>
              <a:buChar char="p"/>
            </a:pP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放棄這一秒，也許下一秒就會</a:t>
            </a: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成功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buFont typeface="Wingdings" pitchFamily="2" charset="2"/>
              <a:buChar char="p"/>
            </a:pPr>
            <a:r>
              <a:rPr lang="zh-TW" altLang="zh-TW" sz="2400" dirty="0" smtClean="0">
                <a:latin typeface="微軟正黑體" pitchFamily="34" charset="-120"/>
                <a:ea typeface="微軟正黑體" pitchFamily="34" charset="-120"/>
              </a:rPr>
              <a:t>花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若盛開，蝴蝶自來；您若精彩，天自安排。</a:t>
            </a:r>
          </a:p>
          <a:p>
            <a:endParaRPr lang="en-US" altLang="zh-TW" sz="2400" dirty="0" smtClean="0">
              <a:solidFill>
                <a:srgbClr val="F622E7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優勢</a:t>
            </a:r>
            <a:r>
              <a:rPr lang="zh-TW" altLang="zh-TW" sz="2400" b="1" dirty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學習、順性揚</a:t>
            </a:r>
            <a:r>
              <a:rPr lang="zh-TW" altLang="zh-TW" sz="2400" b="1" dirty="0" smtClean="0">
                <a:solidFill>
                  <a:srgbClr val="F622E7"/>
                </a:solidFill>
                <a:latin typeface="微軟正黑體" pitchFamily="34" charset="-120"/>
                <a:ea typeface="微軟正黑體" pitchFamily="34" charset="-120"/>
              </a:rPr>
              <a:t>才</a:t>
            </a:r>
            <a:endParaRPr lang="zh-TW" altLang="zh-TW" sz="2400" b="1" dirty="0">
              <a:solidFill>
                <a:srgbClr val="F622E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23478" y="5733256"/>
            <a:ext cx="8208962" cy="720080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旭日東昇，璀璨成功。選技職，好好讀，有</a:t>
            </a:r>
            <a:r>
              <a:rPr lang="zh-TW" altLang="en-US" sz="36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前途。</a:t>
            </a:r>
            <a:endParaRPr lang="zh-TW" altLang="en-US" sz="36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653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-108520" y="0"/>
            <a:ext cx="9252520" cy="6858000"/>
            <a:chOff x="36000" y="405000"/>
            <a:chExt cx="9036000" cy="6048001"/>
          </a:xfrm>
        </p:grpSpPr>
        <p:pic>
          <p:nvPicPr>
            <p:cNvPr id="3074" name="Picture 2" descr="F:\222教務聯繫\109-0818-109招生宣傳資料\5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" t="1838" r="4956" b="1869"/>
            <a:stretch/>
          </p:blipFill>
          <p:spPr bwMode="auto">
            <a:xfrm>
              <a:off x="36000" y="405000"/>
              <a:ext cx="4515042" cy="6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F:\222教務聯繫\109-0818-109招生宣傳資料\5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000" y="405001"/>
              <a:ext cx="4536000" cy="6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81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800"/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80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/>
              <a:pPr/>
              <a:t>2</a:t>
            </a:fld>
            <a:endParaRPr lang="en-US" altLang="zh-TW"/>
          </a:p>
        </p:txBody>
      </p:sp>
      <p:sp>
        <p:nvSpPr>
          <p:cNvPr id="11" name="文字方塊 10"/>
          <p:cNvSpPr txBox="1"/>
          <p:nvPr/>
        </p:nvSpPr>
        <p:spPr>
          <a:xfrm>
            <a:off x="2195736" y="139279"/>
            <a:ext cx="4374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kern="0" dirty="0" smtClean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微軟正黑體"/>
                <a:cs typeface="+mj-cs"/>
              </a:rPr>
              <a:t>商水緣．成功心</a:t>
            </a:r>
            <a:endParaRPr lang="zh-TW" altLang="en-US" sz="4400" b="1" kern="0" dirty="0">
              <a:solidFill>
                <a:srgbClr val="7030A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  <a:ea typeface="微軟正黑體"/>
              <a:cs typeface="+mj-cs"/>
            </a:endParaRPr>
          </a:p>
        </p:txBody>
      </p:sp>
      <p:pic>
        <p:nvPicPr>
          <p:cNvPr id="10" name="Picture 4" descr="C:\Users\user-pc\Desktop\20160301\100ANDRO\DSC_02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 bwMode="auto">
          <a:xfrm>
            <a:off x="5620949" y="1268760"/>
            <a:ext cx="3251782" cy="1469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4757019" cy="4031407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Picture 4" descr="C:\Users\user-pc\Desktop\20160301\Facebook\FB_IMG_1441018413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20532"/>
            <a:ext cx="2901409" cy="1633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111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-5563" y="2267179"/>
            <a:ext cx="9149563" cy="2294563"/>
            <a:chOff x="-5563" y="2267179"/>
            <a:chExt cx="9149563" cy="2294563"/>
          </a:xfrm>
        </p:grpSpPr>
        <p:pic>
          <p:nvPicPr>
            <p:cNvPr id="4128" name="Picture 32" descr="F:\222教務聯繫\109-0818-109招生宣傳資料\縮小版\0814_1.jpg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703" y="2267179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3" name="Picture 27" descr="F:\222教務聯繫\109-0818-109招生宣傳資料\縮小版\71.jpg"/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" t="2758" r="4034" b="2813"/>
            <a:stretch/>
          </p:blipFill>
          <p:spPr bwMode="auto">
            <a:xfrm>
              <a:off x="1822859" y="2267179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5" name="Picture 29" descr="F:\222教務聯繫\109-0818-109招生宣傳資料\縮小版\73.jpg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9" t="3288" r="4044" b="2934"/>
            <a:stretch/>
          </p:blipFill>
          <p:spPr bwMode="auto">
            <a:xfrm>
              <a:off x="3651281" y="2267179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0" name="Picture 34" descr="F:\222教務聯繫\109-0818-109招生宣傳資料\縮小版\0814_-3.jp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63" y="2267179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7" name="Picture 41" descr="F:\222教務聯繫\109-0818-109招生宣傳資料\縮小版\54.jpg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" t="3737" r="4092" b="2735"/>
            <a:stretch/>
          </p:blipFill>
          <p:spPr bwMode="auto">
            <a:xfrm>
              <a:off x="7308125" y="2267179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群組 8"/>
          <p:cNvGrpSpPr/>
          <p:nvPr/>
        </p:nvGrpSpPr>
        <p:grpSpPr>
          <a:xfrm>
            <a:off x="-5563" y="-27384"/>
            <a:ext cx="9149563" cy="2294563"/>
            <a:chOff x="-5563" y="-27384"/>
            <a:chExt cx="9149563" cy="2294563"/>
          </a:xfrm>
        </p:grpSpPr>
        <p:pic>
          <p:nvPicPr>
            <p:cNvPr id="4124" name="Picture 28" descr="F:\222教務聯繫\109-0818-109招生宣傳資料\縮小版\72.jpg"/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" t="1115" r="2174" b="1878"/>
            <a:stretch/>
          </p:blipFill>
          <p:spPr bwMode="auto">
            <a:xfrm>
              <a:off x="3651281" y="-27384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9" name="Picture 33" descr="F:\222教務聯繫\109-0818-109招生宣傳資料\縮小版\0814_2.jpg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859" y="-27384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3" name="Picture 37" descr="F:\222教務聯繫\109-0818-109招生宣傳資料\縮小版\5.jpg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703" y="-27384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6" name="Picture 40" descr="F:\222教務聯繫\109-0818-109招生宣傳資料\縮小版\53.jpg"/>
            <p:cNvPicPr>
              <a:picLocks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2180" r="2205" b="1351"/>
            <a:stretch/>
          </p:blipFill>
          <p:spPr bwMode="auto">
            <a:xfrm>
              <a:off x="-5563" y="-27384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8" name="Picture 42" descr="F:\222教務聯繫\109-0818-109招生宣傳資料\縮小版\55.jpg"/>
            <p:cNvPicPr>
              <a:picLocks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7" t="2643" r="3691" b="2509"/>
            <a:stretch/>
          </p:blipFill>
          <p:spPr bwMode="auto">
            <a:xfrm>
              <a:off x="7308125" y="-27384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群組 13"/>
          <p:cNvGrpSpPr/>
          <p:nvPr/>
        </p:nvGrpSpPr>
        <p:grpSpPr>
          <a:xfrm>
            <a:off x="-5762" y="4561741"/>
            <a:ext cx="9165214" cy="2305443"/>
            <a:chOff x="-5762" y="4561741"/>
            <a:chExt cx="9165214" cy="2305443"/>
          </a:xfrm>
        </p:grpSpPr>
        <p:pic>
          <p:nvPicPr>
            <p:cNvPr id="53" name="Picture 28" descr="F:\222教務聯繫\109-0818-109招生宣傳資料\縮小版\72.jpg"/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" t="1057" r="2229" b="1936"/>
            <a:stretch/>
          </p:blipFill>
          <p:spPr bwMode="auto">
            <a:xfrm>
              <a:off x="3656116" y="4561741"/>
              <a:ext cx="1841458" cy="230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7" descr="F:\222教務聯繫\109-0818-109招生宣傳資料\縮小版\71.jpg"/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7" t="2481" r="3820" b="1678"/>
            <a:stretch/>
          </p:blipFill>
          <p:spPr bwMode="auto">
            <a:xfrm>
              <a:off x="1827906" y="4561741"/>
              <a:ext cx="1836000" cy="230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9" descr="F:\222教務聯繫\109-0818-109招生宣傳資料\縮小版\73.jpg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0" t="2679" r="3762" b="2123"/>
            <a:stretch/>
          </p:blipFill>
          <p:spPr bwMode="auto">
            <a:xfrm>
              <a:off x="-5762" y="4561741"/>
              <a:ext cx="1841458" cy="230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6" descr="F:\222教務聯繫\109-0818-109招生宣傳資料\縮小版\69.jpg"/>
            <p:cNvPicPr>
              <a:picLocks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7" t="2571" r="4920" b="2576"/>
            <a:stretch/>
          </p:blipFill>
          <p:spPr bwMode="auto">
            <a:xfrm>
              <a:off x="7323452" y="4561741"/>
              <a:ext cx="1836000" cy="230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5" descr="F:\222教務聯繫\109-0818-109招生宣傳資料\縮小版\57.jpg"/>
            <p:cNvPicPr>
              <a:picLocks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" t="1982" r="2199" b="1787"/>
            <a:stretch/>
          </p:blipFill>
          <p:spPr bwMode="auto">
            <a:xfrm>
              <a:off x="5497574" y="4572621"/>
              <a:ext cx="1835875" cy="229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07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-180" y="-16614"/>
            <a:ext cx="9167191" cy="6903185"/>
            <a:chOff x="-180" y="-16614"/>
            <a:chExt cx="9167191" cy="6903185"/>
          </a:xfrm>
        </p:grpSpPr>
        <p:grpSp>
          <p:nvGrpSpPr>
            <p:cNvPr id="9" name="群組 8"/>
            <p:cNvGrpSpPr/>
            <p:nvPr/>
          </p:nvGrpSpPr>
          <p:grpSpPr>
            <a:xfrm>
              <a:off x="0" y="2288829"/>
              <a:ext cx="9144000" cy="2305443"/>
              <a:chOff x="0" y="4552557"/>
              <a:chExt cx="9144000" cy="2305443"/>
            </a:xfrm>
          </p:grpSpPr>
          <p:pic>
            <p:nvPicPr>
              <p:cNvPr id="4113" name="Picture 17" descr="F:\222教務聯繫\109-0818-109招生宣傳資料\縮小版\59.jpg"/>
              <p:cNvPicPr>
                <a:picLocks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9" t="2306" r="2188" b="1257"/>
              <a:stretch/>
            </p:blipFill>
            <p:spPr bwMode="auto">
              <a:xfrm>
                <a:off x="1825635" y="4552557"/>
                <a:ext cx="1841458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7" name="Picture 21" descr="F:\222教務聯繫\109-0818-109招生宣傳資料\縮小版\64.jpg"/>
              <p:cNvPicPr>
                <a:picLocks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8" t="1827" r="2470" b="2215"/>
              <a:stretch/>
            </p:blipFill>
            <p:spPr bwMode="auto">
              <a:xfrm>
                <a:off x="0" y="4552557"/>
                <a:ext cx="1841458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8" name="Picture 22" descr="F:\222教務聯繫\109-0818-109招生宣傳資料\縮小版\65.jpg"/>
              <p:cNvPicPr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4" t="2021" r="4044" b="1605"/>
              <a:stretch/>
            </p:blipFill>
            <p:spPr bwMode="auto">
              <a:xfrm>
                <a:off x="3651271" y="4552557"/>
                <a:ext cx="1841458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9" name="Picture 23" descr="F:\222教務聯繫\109-0818-109招生宣傳資料\縮小版\66.jpg"/>
              <p:cNvPicPr>
                <a:picLocks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55" t="3188" r="6775" b="1897"/>
              <a:stretch/>
            </p:blipFill>
            <p:spPr bwMode="auto">
              <a:xfrm>
                <a:off x="5476906" y="4552557"/>
                <a:ext cx="1841458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0" name="Picture 24" descr="F:\222教務聯繫\109-0818-109招生宣傳資料\縮小版\67.jpg"/>
              <p:cNvPicPr>
                <a:picLocks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3" t="3384" r="3583" b="2361"/>
              <a:stretch/>
            </p:blipFill>
            <p:spPr bwMode="auto">
              <a:xfrm>
                <a:off x="7302542" y="4552557"/>
                <a:ext cx="1841458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群組 10"/>
            <p:cNvGrpSpPr/>
            <p:nvPr/>
          </p:nvGrpSpPr>
          <p:grpSpPr>
            <a:xfrm>
              <a:off x="0" y="4581128"/>
              <a:ext cx="9167011" cy="2305443"/>
              <a:chOff x="0" y="2280274"/>
              <a:chExt cx="9167011" cy="2305443"/>
            </a:xfrm>
          </p:grpSpPr>
          <p:pic>
            <p:nvPicPr>
              <p:cNvPr id="4111" name="Picture 15" descr="F:\222教務聯繫\109-0818-109招生宣傳資料\縮小版\57.jpg"/>
              <p:cNvPicPr>
                <a:picLocks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" t="1188" r="1441" b="1188"/>
              <a:stretch/>
            </p:blipFill>
            <p:spPr bwMode="auto">
              <a:xfrm>
                <a:off x="3659176" y="2280274"/>
                <a:ext cx="1841458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2" name="Picture 16" descr="F:\222教務聯繫\109-0818-109招生宣傳資料\縮小版\58.jpg"/>
              <p:cNvPicPr>
                <a:picLocks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7" t="2917" r="6213" b="1834"/>
              <a:stretch/>
            </p:blipFill>
            <p:spPr bwMode="auto">
              <a:xfrm>
                <a:off x="1832317" y="2280274"/>
                <a:ext cx="1836000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4" name="Picture 18" descr="F:\222教務聯繫\109-0818-109招生宣傳資料\縮小版\60.jpg"/>
              <p:cNvPicPr>
                <a:picLocks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6" t="2957" r="3855" b="3559"/>
              <a:stretch/>
            </p:blipFill>
            <p:spPr bwMode="auto">
              <a:xfrm>
                <a:off x="0" y="2280274"/>
                <a:ext cx="1841458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6" name="Picture 20" descr="F:\222教務聯繫\109-0818-109招生宣傳資料\縮小版\63.jpg"/>
              <p:cNvPicPr>
                <a:picLocks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7" t="2435" r="2753" b="2154"/>
              <a:stretch/>
            </p:blipFill>
            <p:spPr bwMode="auto">
              <a:xfrm>
                <a:off x="5491493" y="2280274"/>
                <a:ext cx="1841458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5" descr="F:\222教務聯繫\109-0818-109招生宣傳資料\縮小版\68.jpg"/>
              <p:cNvPicPr>
                <a:picLocks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4" t="3952" r="5921" b="1679"/>
              <a:stretch/>
            </p:blipFill>
            <p:spPr bwMode="auto">
              <a:xfrm>
                <a:off x="7323811" y="2280274"/>
                <a:ext cx="1843200" cy="23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群組 9"/>
            <p:cNvGrpSpPr/>
            <p:nvPr/>
          </p:nvGrpSpPr>
          <p:grpSpPr>
            <a:xfrm>
              <a:off x="-180" y="-16614"/>
              <a:ext cx="9151503" cy="2305443"/>
              <a:chOff x="-180" y="-16614"/>
              <a:chExt cx="9151503" cy="2305443"/>
            </a:xfrm>
          </p:grpSpPr>
          <p:pic>
            <p:nvPicPr>
              <p:cNvPr id="4115" name="Picture 19" descr="F:\222教務聯繫\109-0818-109招生宣傳資料\縮小版\61.jpg"/>
              <p:cNvPicPr>
                <a:picLocks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3" t="2434" r="1918" b="2447"/>
              <a:stretch/>
            </p:blipFill>
            <p:spPr bwMode="auto">
              <a:xfrm>
                <a:off x="1827331" y="-16614"/>
                <a:ext cx="1841458" cy="2305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0" descr="F:\222教務聯繫\109-0818-109招生宣傳資料\縮小版\0811_ (2).jpg"/>
              <p:cNvPicPr>
                <a:picLocks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2" r="2135"/>
              <a:stretch/>
            </p:blipFill>
            <p:spPr bwMode="auto">
              <a:xfrm>
                <a:off x="5480611" y="-16614"/>
                <a:ext cx="1843200" cy="23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31" descr="F:\222教務聯繫\109-0818-109招生宣傳資料\縮小版\0811_1 (2).jpg"/>
              <p:cNvPicPr>
                <a:picLocks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8" t="1112" r="748" b="839"/>
              <a:stretch/>
            </p:blipFill>
            <p:spPr bwMode="auto">
              <a:xfrm>
                <a:off x="7308123" y="-16614"/>
                <a:ext cx="1843200" cy="23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8" descr="F:\222教務聯繫\109-0818-109招生宣傳資料\縮小版\6.jpg"/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" y="-16614"/>
                <a:ext cx="1843200" cy="23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5" descr="F:\222教務聯繫\109-0818-109招生宣傳資料\縮小版\68.jpg"/>
              <p:cNvPicPr>
                <a:picLocks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1" t="3297" r="6086" b="2460"/>
              <a:stretch/>
            </p:blipFill>
            <p:spPr bwMode="auto">
              <a:xfrm>
                <a:off x="3653100" y="-16614"/>
                <a:ext cx="1843200" cy="23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737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2"/>
          <p:cNvSpPr txBox="1">
            <a:spLocks/>
          </p:cNvSpPr>
          <p:nvPr/>
        </p:nvSpPr>
        <p:spPr bwMode="auto">
          <a:xfrm>
            <a:off x="246063" y="6551613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fld id="{36A97F6A-761A-48B1-97AE-90E63958CA56}" type="slidenum">
              <a:rPr kumimoji="0" lang="en-US" altLang="zh-TW" sz="1200">
                <a:solidFill>
                  <a:srgbClr val="FFFFFF"/>
                </a:solidFill>
                <a:latin typeface="Arial" charset="0"/>
              </a:rPr>
              <a:pPr eaLnBrk="1" hangingPunct="1"/>
              <a:t>22</a:t>
            </a:fld>
            <a:endParaRPr kumimoji="0" lang="en-US" altLang="zh-TW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147" name="Picture 3" descr="F:\222教務聯繫\109-0818-109招生宣傳資料\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52" y="3510677"/>
            <a:ext cx="4380548" cy="3285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F:\222教務聯繫\109-0818-109招生宣傳資料\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3" y="4385333"/>
            <a:ext cx="4242450" cy="2435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F:\222教務聯繫\109-0818-109招生宣傳資料\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3" y="112484"/>
            <a:ext cx="3600000" cy="317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6" name="Picture 2" descr="F:\222教務聯繫\109-0818-109招生宣傳資料\9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4416491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651" name="圖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t="11992" r="31209" b="62975"/>
          <a:stretch>
            <a:fillRect/>
          </a:stretch>
        </p:blipFill>
        <p:spPr bwMode="auto">
          <a:xfrm>
            <a:off x="5364088" y="35295"/>
            <a:ext cx="36258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5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2"/>
          <p:cNvSpPr txBox="1">
            <a:spLocks/>
          </p:cNvSpPr>
          <p:nvPr/>
        </p:nvSpPr>
        <p:spPr bwMode="auto">
          <a:xfrm>
            <a:off x="246063" y="6551613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fld id="{36A97F6A-761A-48B1-97AE-90E63958CA56}" type="slidenum">
              <a:rPr kumimoji="0" lang="en-US" altLang="zh-TW" sz="1200">
                <a:solidFill>
                  <a:srgbClr val="FFFFFF"/>
                </a:solidFill>
                <a:latin typeface="Arial" charset="0"/>
              </a:rPr>
              <a:pPr eaLnBrk="1" hangingPunct="1"/>
              <a:t>23</a:t>
            </a:fld>
            <a:endParaRPr kumimoji="0" lang="en-US" altLang="zh-TW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7651" name="圖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t="11992" r="31209" b="62975"/>
          <a:stretch>
            <a:fillRect/>
          </a:stretch>
        </p:blipFill>
        <p:spPr bwMode="auto">
          <a:xfrm>
            <a:off x="82550" y="44624"/>
            <a:ext cx="36258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4624"/>
            <a:ext cx="53594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27288"/>
            <a:ext cx="5127074" cy="3418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85" y="3341462"/>
            <a:ext cx="4184550" cy="2789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634"/>
            <a:ext cx="4012216" cy="2674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6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337"/>
            <a:ext cx="8064896" cy="680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9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248192"/>
            <a:ext cx="8064000" cy="448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11413" y="2401888"/>
            <a:ext cx="5184775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p"/>
              <a:defRPr/>
            </a:pPr>
            <a:r>
              <a:rPr kumimoji="0" lang="zh-TW" altLang="en-US" sz="2800" b="1" kern="0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微軟正黑體"/>
              </a:rPr>
              <a:t>見賢思齊，做己貴人</a:t>
            </a:r>
          </a:p>
        </p:txBody>
      </p:sp>
      <p:sp>
        <p:nvSpPr>
          <p:cNvPr id="6" name="矩形 5"/>
          <p:cNvSpPr/>
          <p:nvPr/>
        </p:nvSpPr>
        <p:spPr>
          <a:xfrm>
            <a:off x="2411413" y="3338513"/>
            <a:ext cx="3960812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p"/>
              <a:defRPr/>
            </a:pPr>
            <a:r>
              <a:rPr kumimoji="0" lang="zh-TW" altLang="en-US" sz="2800" b="1" kern="0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微軟正黑體"/>
              </a:rPr>
              <a:t>規劃藍圖，破浪啟航</a:t>
            </a:r>
          </a:p>
        </p:txBody>
      </p:sp>
      <p:sp>
        <p:nvSpPr>
          <p:cNvPr id="7" name="矩形 6"/>
          <p:cNvSpPr/>
          <p:nvPr/>
        </p:nvSpPr>
        <p:spPr>
          <a:xfrm>
            <a:off x="2422525" y="4302125"/>
            <a:ext cx="3960813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p"/>
              <a:defRPr/>
            </a:pPr>
            <a:r>
              <a:rPr kumimoji="0" lang="zh-TW" altLang="en-US" sz="2800" b="1" kern="0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微軟正黑體"/>
              </a:rPr>
              <a:t>努力付出，傑出成功</a:t>
            </a:r>
          </a:p>
        </p:txBody>
      </p:sp>
      <p:sp>
        <p:nvSpPr>
          <p:cNvPr id="9" name="矩形 8"/>
          <p:cNvSpPr/>
          <p:nvPr/>
        </p:nvSpPr>
        <p:spPr>
          <a:xfrm>
            <a:off x="2422525" y="1412875"/>
            <a:ext cx="5183188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rgbClr val="006600"/>
              </a:buClr>
              <a:buFont typeface="Wingdings" pitchFamily="2" charset="2"/>
              <a:buChar char="p"/>
              <a:defRPr/>
            </a:pPr>
            <a:r>
              <a:rPr kumimoji="0" lang="zh-TW" altLang="en-US" sz="2800" b="1" kern="0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微軟正黑體"/>
              </a:rPr>
              <a:t>惜福感恩，品德第一</a:t>
            </a:r>
          </a:p>
        </p:txBody>
      </p:sp>
      <p:sp>
        <p:nvSpPr>
          <p:cNvPr id="10" name="矩形 9"/>
          <p:cNvSpPr/>
          <p:nvPr/>
        </p:nvSpPr>
        <p:spPr>
          <a:xfrm>
            <a:off x="163513" y="549275"/>
            <a:ext cx="845661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</a:t>
            </a:r>
            <a:r>
              <a:rPr lang="en-US" altLang="zh-TW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與大家勉勵</a:t>
            </a:r>
            <a:endParaRPr lang="zh-TW" alt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86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395288" y="5379654"/>
            <a:ext cx="3687892" cy="623401"/>
          </a:xfrm>
          <a:noFill/>
          <a:ln/>
        </p:spPr>
        <p:txBody>
          <a:bodyPr/>
          <a:lstStyle/>
          <a:p>
            <a:r>
              <a:rPr lang="zh-TW" altLang="en-US" sz="3200" dirty="0" smtClean="0">
                <a:ea typeface="新細明體" charset="-120"/>
              </a:rPr>
              <a:t>夢想從這裡起飛！</a:t>
            </a:r>
            <a:endParaRPr lang="en-US" altLang="zh-TW" sz="3200" dirty="0" smtClean="0">
              <a:ea typeface="新細明體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66FA15-CD17-43AE-BE79-9E618BDBA253}" type="slidenum">
              <a:rPr lang="en-US" altLang="zh-TW" smtClean="0"/>
              <a:pPr/>
              <a:t>27</a:t>
            </a:fld>
            <a:endParaRPr lang="en-US" altLang="zh-TW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black">
          <a:xfrm>
            <a:off x="395288" y="5979322"/>
            <a:ext cx="4545177" cy="62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None/>
              <a:defRPr sz="1800" b="1" i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altLang="en-US" sz="3200" dirty="0" smtClean="0">
                <a:ea typeface="新細明體" charset="-120"/>
              </a:rPr>
              <a:t>立足花東，邁向成功！</a:t>
            </a:r>
            <a:endParaRPr lang="en-US" altLang="zh-TW" sz="3200" dirty="0" smtClean="0">
              <a:ea typeface="新細明體" charset="-120"/>
            </a:endParaRPr>
          </a:p>
        </p:txBody>
      </p:sp>
      <p:pic>
        <p:nvPicPr>
          <p:cNvPr id="4098" name="Picture 2" descr="FB_IMG_1432826407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34" y="692696"/>
            <a:ext cx="4152834" cy="2334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WordArt 2"/>
          <p:cNvSpPr>
            <a:spLocks noChangeArrowheads="1" noChangeShapeType="1" noTextEdit="1"/>
          </p:cNvSpPr>
          <p:nvPr/>
        </p:nvSpPr>
        <p:spPr bwMode="gray">
          <a:xfrm>
            <a:off x="4902042" y="6104260"/>
            <a:ext cx="3864426" cy="37352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3600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Than</a:t>
            </a:r>
            <a:r>
              <a:rPr lang="en-US" altLang="zh-TW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k You !</a:t>
            </a:r>
            <a:endParaRPr lang="zh-TW" altLang="en-US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chemeClr val="accent1"/>
              </a:soli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3253" y="692696"/>
            <a:ext cx="411615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006600"/>
              </a:buClr>
              <a:buBlip>
                <a:blip r:embed="rId3"/>
              </a:buBlip>
            </a:pP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知福、惜福、造福</a:t>
            </a:r>
            <a:r>
              <a:rPr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</a:p>
          <a:p>
            <a:pPr marL="914400" lvl="1" indent="-457200">
              <a:spcBef>
                <a:spcPts val="300"/>
              </a:spcBef>
              <a:buClr>
                <a:srgbClr val="006600"/>
              </a:buClr>
              <a:buFont typeface="Wingdings" pitchFamily="2" charset="2"/>
              <a:buChar char="n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感恩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>
              <a:spcBef>
                <a:spcPts val="300"/>
              </a:spcBef>
              <a:buClr>
                <a:srgbClr val="006600"/>
              </a:buClr>
              <a:buFont typeface="Wingdings" pitchFamily="2" charset="2"/>
              <a:buChar char="n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對事盡心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>
              <a:spcBef>
                <a:spcPts val="300"/>
              </a:spcBef>
              <a:buClr>
                <a:srgbClr val="006600"/>
              </a:buClr>
              <a:buFont typeface="Wingdings" pitchFamily="2" charset="2"/>
              <a:buChar char="n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對己負責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>
              <a:spcBef>
                <a:spcPts val="300"/>
              </a:spcBef>
              <a:buClr>
                <a:srgbClr val="006600"/>
              </a:buClr>
              <a:buFont typeface="Wingdings" pitchFamily="2" charset="2"/>
              <a:buChar char="n"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物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珍惜</a:t>
            </a:r>
            <a:endParaRPr lang="en-US" altLang="zh-TW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42" y="2091773"/>
            <a:ext cx="3004740" cy="2003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admin\Desktop\棒球隊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645024"/>
            <a:ext cx="5243499" cy="23879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台東青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3" y="3212976"/>
            <a:ext cx="3441346" cy="21129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800"/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80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38" y="-15066"/>
            <a:ext cx="5461261" cy="6873066"/>
          </a:xfrm>
          <a:prstGeom prst="rect">
            <a:avLst/>
          </a:prstGeom>
        </p:spPr>
      </p:pic>
      <p:pic>
        <p:nvPicPr>
          <p:cNvPr id="2050" name="Picture 2" descr="C:\Users\user-pc\Desktop\20160301\Facebook\FB_IMG_14417909843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15398" r="3898" b="6917"/>
          <a:stretch/>
        </p:blipFill>
        <p:spPr bwMode="auto">
          <a:xfrm>
            <a:off x="0" y="-15066"/>
            <a:ext cx="3752434" cy="2094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92076" y="2079874"/>
            <a:ext cx="8921748" cy="477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>
              <a:lnSpc>
                <a:spcPts val="2900"/>
              </a:lnSpc>
              <a:spcBef>
                <a:spcPct val="0"/>
              </a:spcBef>
              <a:buClrTx/>
              <a:buBlip>
                <a:blip r:embed="rId4"/>
              </a:buBlip>
            </a:pPr>
            <a:r>
              <a:rPr lang="zh-TW" altLang="en-US" sz="2400" b="1" kern="1200" dirty="0" smtClean="0">
                <a:solidFill>
                  <a:srgbClr val="7030A0"/>
                </a:solidFill>
              </a:rPr>
              <a:t>禮：規規矩矩的態度</a:t>
            </a:r>
            <a:endParaRPr lang="en-US" altLang="zh-TW" sz="2400" b="1" kern="1200" dirty="0" smtClean="0">
              <a:solidFill>
                <a:srgbClr val="000000"/>
              </a:solidFill>
            </a:endParaRPr>
          </a:p>
          <a:p>
            <a:pPr lvl="0">
              <a:lnSpc>
                <a:spcPts val="2900"/>
              </a:lnSpc>
              <a:spcBef>
                <a:spcPct val="0"/>
              </a:spcBef>
              <a:buClrTx/>
              <a:buBlip>
                <a:blip r:embed="rId4"/>
              </a:buBlip>
            </a:pPr>
            <a:r>
              <a:rPr kumimoji="1" lang="zh-TW" altLang="en-US" sz="2400" b="1" kern="1200" dirty="0" smtClean="0">
                <a:solidFill>
                  <a:srgbClr val="000000"/>
                </a:solidFill>
              </a:rPr>
              <a:t>義：正正當當的行為</a:t>
            </a:r>
            <a:endParaRPr kumimoji="1" lang="en-US" altLang="zh-TW" sz="2400" b="1" kern="1200" dirty="0" smtClean="0">
              <a:solidFill>
                <a:srgbClr val="000000"/>
              </a:solidFill>
            </a:endParaRPr>
          </a:p>
          <a:p>
            <a:pPr lvl="0">
              <a:lnSpc>
                <a:spcPts val="2900"/>
              </a:lnSpc>
              <a:spcBef>
                <a:spcPct val="0"/>
              </a:spcBef>
              <a:buClrTx/>
              <a:buBlip>
                <a:blip r:embed="rId4"/>
              </a:buBlip>
            </a:pPr>
            <a:r>
              <a:rPr kumimoji="1" lang="zh-TW" altLang="en-US" sz="2400" b="1" kern="1200" dirty="0" smtClean="0">
                <a:solidFill>
                  <a:srgbClr val="4EA242"/>
                </a:solidFill>
              </a:rPr>
              <a:t>亷：清清白白的辨別</a:t>
            </a:r>
            <a:endParaRPr kumimoji="1" lang="en-US" altLang="zh-TW" sz="2400" b="1" kern="1200" dirty="0" smtClean="0">
              <a:solidFill>
                <a:srgbClr val="4EA242"/>
              </a:solidFill>
            </a:endParaRPr>
          </a:p>
          <a:p>
            <a:pPr lvl="0">
              <a:lnSpc>
                <a:spcPts val="2900"/>
              </a:lnSpc>
              <a:spcBef>
                <a:spcPct val="0"/>
              </a:spcBef>
              <a:buClrTx/>
              <a:buBlip>
                <a:blip r:embed="rId4"/>
              </a:buBlip>
            </a:pPr>
            <a:r>
              <a:rPr kumimoji="1" lang="zh-TW" altLang="en-US" sz="2400" b="1" kern="1200" dirty="0" smtClean="0">
                <a:solidFill>
                  <a:srgbClr val="FF0000"/>
                </a:solidFill>
              </a:rPr>
              <a:t>恥：確確實實的行動</a:t>
            </a:r>
            <a:endParaRPr kumimoji="1" lang="en-US" altLang="zh-TW" sz="2400" b="1" kern="1200" dirty="0">
              <a:solidFill>
                <a:srgbClr val="FFC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2778" y="3573016"/>
            <a:ext cx="264687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32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學</a:t>
            </a:r>
            <a:r>
              <a:rPr kumimoji="1" lang="zh-TW" altLang="en-US" sz="32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尊重</a:t>
            </a:r>
            <a:endParaRPr kumimoji="1" lang="en-US" altLang="zh-TW" sz="3200" b="1" dirty="0" smtClean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zh-TW" altLang="en-US" sz="32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            負責任</a:t>
            </a:r>
            <a:endParaRPr kumimoji="1" lang="en-US" altLang="zh-TW" sz="3200" b="1" dirty="0" smtClean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zh-TW" altLang="en-US" sz="32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重整潔</a:t>
            </a:r>
            <a:endParaRPr kumimoji="1" lang="en-US" altLang="zh-TW" sz="3200" b="1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zh-TW" altLang="en-US" sz="32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            守</a:t>
            </a:r>
            <a:r>
              <a:rPr kumimoji="1" lang="zh-TW" altLang="en-US" sz="32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秩序</a:t>
            </a:r>
            <a:endParaRPr kumimoji="1" lang="en-US" altLang="zh-TW" sz="3200" b="1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zh-TW" altLang="en-US" sz="32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有禮貌</a:t>
            </a:r>
            <a:endParaRPr kumimoji="1" lang="en-US" altLang="zh-TW" sz="3200" b="1" dirty="0" smtClean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en-US" altLang="zh-TW" sz="3200" b="1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en-US" altLang="zh-TW" sz="32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           </a:t>
            </a:r>
            <a:r>
              <a:rPr kumimoji="1" lang="zh-TW" altLang="en-US" sz="32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榮譽心</a:t>
            </a:r>
            <a:endParaRPr kumimoji="1" lang="zh-TW" altLang="en-US" sz="3200" b="1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93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7" name="Freeform 16"/>
          <p:cNvSpPr>
            <a:spLocks/>
          </p:cNvSpPr>
          <p:nvPr/>
        </p:nvSpPr>
        <p:spPr bwMode="gray">
          <a:xfrm>
            <a:off x="5892410" y="1385058"/>
            <a:ext cx="759383" cy="377002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5BBE4E">
                  <a:gamma/>
                  <a:tint val="48627"/>
                  <a:invGamma/>
                </a:srgbClr>
              </a:gs>
              <a:gs pos="50000">
                <a:srgbClr val="5BBE4E">
                  <a:alpha val="0"/>
                </a:srgbClr>
              </a:gs>
              <a:gs pos="100000">
                <a:srgbClr val="5BBE4E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9" name="Freeform 18"/>
          <p:cNvSpPr>
            <a:spLocks/>
          </p:cNvSpPr>
          <p:nvPr/>
        </p:nvSpPr>
        <p:spPr bwMode="gray">
          <a:xfrm>
            <a:off x="7342346" y="3070028"/>
            <a:ext cx="759383" cy="377001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8F038F">
                  <a:gamma/>
                  <a:tint val="48627"/>
                  <a:invGamma/>
                </a:srgbClr>
              </a:gs>
              <a:gs pos="50000">
                <a:srgbClr val="8F038F">
                  <a:alpha val="0"/>
                </a:srgbClr>
              </a:gs>
              <a:gs pos="100000">
                <a:srgbClr val="8F038F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8" name="Freeform 18"/>
          <p:cNvSpPr>
            <a:spLocks/>
          </p:cNvSpPr>
          <p:nvPr/>
        </p:nvSpPr>
        <p:spPr bwMode="gray">
          <a:xfrm rot="21405878">
            <a:off x="1599716" y="2460543"/>
            <a:ext cx="759383" cy="377001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8F038F">
                  <a:gamma/>
                  <a:tint val="48627"/>
                  <a:invGamma/>
                </a:srgbClr>
              </a:gs>
              <a:gs pos="50000">
                <a:srgbClr val="8F038F">
                  <a:alpha val="0"/>
                </a:srgbClr>
              </a:gs>
              <a:gs pos="100000">
                <a:srgbClr val="8F038F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1" name="Freeform 14"/>
          <p:cNvSpPr>
            <a:spLocks/>
          </p:cNvSpPr>
          <p:nvPr/>
        </p:nvSpPr>
        <p:spPr bwMode="gray">
          <a:xfrm>
            <a:off x="625196" y="4371679"/>
            <a:ext cx="759383" cy="377002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F77A1D">
                  <a:gamma/>
                  <a:tint val="48627"/>
                  <a:invGamma/>
                </a:srgbClr>
              </a:gs>
              <a:gs pos="50000">
                <a:srgbClr val="F77A1D">
                  <a:alpha val="0"/>
                </a:srgbClr>
              </a:gs>
              <a:gs pos="100000">
                <a:srgbClr val="F77A1D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" name="Freeform 16"/>
          <p:cNvSpPr>
            <a:spLocks/>
          </p:cNvSpPr>
          <p:nvPr/>
        </p:nvSpPr>
        <p:spPr bwMode="gray">
          <a:xfrm>
            <a:off x="8257423" y="4779025"/>
            <a:ext cx="759383" cy="377002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5BBE4E">
                  <a:gamma/>
                  <a:tint val="48627"/>
                  <a:invGamma/>
                </a:srgbClr>
              </a:gs>
              <a:gs pos="50000">
                <a:srgbClr val="5BBE4E">
                  <a:alpha val="0"/>
                </a:srgbClr>
              </a:gs>
              <a:gs pos="100000">
                <a:srgbClr val="5BBE4E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Freeform 18"/>
          <p:cNvSpPr>
            <a:spLocks/>
          </p:cNvSpPr>
          <p:nvPr/>
        </p:nvSpPr>
        <p:spPr bwMode="gray">
          <a:xfrm>
            <a:off x="8037710" y="6232347"/>
            <a:ext cx="759383" cy="377001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8F038F">
                  <a:gamma/>
                  <a:tint val="48627"/>
                  <a:invGamma/>
                </a:srgbClr>
              </a:gs>
              <a:gs pos="50000">
                <a:srgbClr val="8F038F">
                  <a:alpha val="0"/>
                </a:srgbClr>
              </a:gs>
              <a:gs pos="100000">
                <a:srgbClr val="8F038F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white">
          <a:xfrm>
            <a:off x="2044037" y="3992446"/>
            <a:ext cx="15663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 dirty="0">
                <a:solidFill>
                  <a:srgbClr val="FE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29" name="Freeform 16"/>
          <p:cNvSpPr>
            <a:spLocks/>
          </p:cNvSpPr>
          <p:nvPr/>
        </p:nvSpPr>
        <p:spPr bwMode="gray">
          <a:xfrm>
            <a:off x="8095982" y="6128792"/>
            <a:ext cx="770778" cy="48180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5BBE4E">
                  <a:gamma/>
                  <a:tint val="48627"/>
                  <a:invGamma/>
                </a:srgbClr>
              </a:gs>
              <a:gs pos="50000">
                <a:srgbClr val="5BBE4E">
                  <a:alpha val="0"/>
                </a:srgbClr>
              </a:gs>
              <a:gs pos="100000">
                <a:srgbClr val="5BBE4E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四角星形 30"/>
          <p:cNvSpPr/>
          <p:nvPr/>
        </p:nvSpPr>
        <p:spPr>
          <a:xfrm>
            <a:off x="2765425" y="1474341"/>
            <a:ext cx="177800" cy="198437"/>
          </a:xfrm>
          <a:prstGeom prst="star4">
            <a:avLst>
              <a:gd name="adj" fmla="val 67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2" name="四角星形 31"/>
          <p:cNvSpPr/>
          <p:nvPr/>
        </p:nvSpPr>
        <p:spPr>
          <a:xfrm>
            <a:off x="6451600" y="405155"/>
            <a:ext cx="177800" cy="198437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四角星形 32"/>
          <p:cNvSpPr/>
          <p:nvPr/>
        </p:nvSpPr>
        <p:spPr>
          <a:xfrm>
            <a:off x="3606704" y="848067"/>
            <a:ext cx="176213" cy="198437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四角星形 33"/>
          <p:cNvSpPr/>
          <p:nvPr/>
        </p:nvSpPr>
        <p:spPr>
          <a:xfrm>
            <a:off x="6850990" y="2786365"/>
            <a:ext cx="177800" cy="198438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5" name="四角星形 34"/>
          <p:cNvSpPr/>
          <p:nvPr/>
        </p:nvSpPr>
        <p:spPr>
          <a:xfrm>
            <a:off x="8316416" y="649629"/>
            <a:ext cx="177800" cy="198438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四角星形 35"/>
          <p:cNvSpPr/>
          <p:nvPr/>
        </p:nvSpPr>
        <p:spPr>
          <a:xfrm>
            <a:off x="1866237" y="166816"/>
            <a:ext cx="177800" cy="196850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四角星形 36"/>
          <p:cNvSpPr/>
          <p:nvPr/>
        </p:nvSpPr>
        <p:spPr>
          <a:xfrm>
            <a:off x="5907358" y="1556200"/>
            <a:ext cx="176213" cy="198437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四角星形 37"/>
          <p:cNvSpPr/>
          <p:nvPr/>
        </p:nvSpPr>
        <p:spPr>
          <a:xfrm>
            <a:off x="5514171" y="690904"/>
            <a:ext cx="177800" cy="198437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四角星形 38"/>
          <p:cNvSpPr/>
          <p:nvPr/>
        </p:nvSpPr>
        <p:spPr>
          <a:xfrm>
            <a:off x="827088" y="503580"/>
            <a:ext cx="177800" cy="198437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橢圓 39"/>
          <p:cNvSpPr>
            <a:spLocks noChangeAspect="1"/>
          </p:cNvSpPr>
          <p:nvPr/>
        </p:nvSpPr>
        <p:spPr>
          <a:xfrm>
            <a:off x="3694811" y="3496748"/>
            <a:ext cx="1760400" cy="176040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橢圓 40"/>
          <p:cNvSpPr>
            <a:spLocks noChangeAspect="1"/>
          </p:cNvSpPr>
          <p:nvPr/>
        </p:nvSpPr>
        <p:spPr>
          <a:xfrm>
            <a:off x="4742167" y="2039670"/>
            <a:ext cx="1760400" cy="1760400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3511139"/>
              <a:satOff val="-4379"/>
              <a:lumOff val="1030"/>
              <a:alphaOff val="0"/>
            </a:schemeClr>
          </a:fillRef>
          <a:effectRef idx="2">
            <a:schemeClr val="accent2">
              <a:hueOff val="3511139"/>
              <a:satOff val="-4379"/>
              <a:lumOff val="103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橢圓 41"/>
          <p:cNvSpPr>
            <a:spLocks noChangeAspect="1"/>
          </p:cNvSpPr>
          <p:nvPr/>
        </p:nvSpPr>
        <p:spPr>
          <a:xfrm>
            <a:off x="1621141" y="3491479"/>
            <a:ext cx="1760400" cy="1760400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3" name="群組 42"/>
          <p:cNvGrpSpPr/>
          <p:nvPr/>
        </p:nvGrpSpPr>
        <p:grpSpPr>
          <a:xfrm>
            <a:off x="687287" y="4980831"/>
            <a:ext cx="1760537" cy="1760537"/>
            <a:chOff x="395536" y="1148327"/>
            <a:chExt cx="1760537" cy="1760537"/>
          </a:xfrm>
        </p:grpSpPr>
        <p:sp>
          <p:nvSpPr>
            <p:cNvPr id="44" name="橢圓 43"/>
            <p:cNvSpPr>
              <a:spLocks noChangeAspect="1"/>
            </p:cNvSpPr>
            <p:nvPr/>
          </p:nvSpPr>
          <p:spPr>
            <a:xfrm>
              <a:off x="395536" y="1148327"/>
              <a:ext cx="1760537" cy="176053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＞形箭號 4"/>
            <p:cNvSpPr/>
            <p:nvPr/>
          </p:nvSpPr>
          <p:spPr>
            <a:xfrm>
              <a:off x="594176" y="1452332"/>
              <a:ext cx="1312657" cy="11525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txBody>
            <a:bodyPr spcFirstLastPara="0" vert="horz" wrap="square" lIns="48260" tIns="24130" rIns="0" bIns="24130" numCol="1" spcCol="1270" anchor="ctr" anchorCtr="0">
              <a:noAutofit/>
            </a:bodyPr>
            <a:lstStyle/>
            <a:p>
              <a:pPr marL="0" marR="0" lvl="0" indent="0" algn="ctr" defTabSz="1689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/>
                  <a:ea typeface="微軟正黑體"/>
                  <a:cs typeface="+mn-cs"/>
                </a:rPr>
                <a:t>一流學府</a:t>
              </a:r>
              <a:endPara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</p:grpSp>
      <p:sp>
        <p:nvSpPr>
          <p:cNvPr id="46" name="橢圓 45"/>
          <p:cNvSpPr>
            <a:spLocks noChangeAspect="1"/>
          </p:cNvSpPr>
          <p:nvPr/>
        </p:nvSpPr>
        <p:spPr>
          <a:xfrm>
            <a:off x="2653683" y="2022250"/>
            <a:ext cx="1760400" cy="1760400"/>
          </a:xfrm>
          <a:prstGeom prst="ellipse">
            <a:avLst/>
          </a:prstGeom>
          <a:solidFill>
            <a:srgbClr val="0066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橢圓 46"/>
          <p:cNvSpPr>
            <a:spLocks noChangeAspect="1"/>
          </p:cNvSpPr>
          <p:nvPr/>
        </p:nvSpPr>
        <p:spPr>
          <a:xfrm>
            <a:off x="5771594" y="3511036"/>
            <a:ext cx="1760400" cy="176040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橢圓 47"/>
          <p:cNvSpPr>
            <a:spLocks noChangeAspect="1"/>
          </p:cNvSpPr>
          <p:nvPr/>
        </p:nvSpPr>
        <p:spPr>
          <a:xfrm>
            <a:off x="2654143" y="4967266"/>
            <a:ext cx="1760400" cy="176040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橢圓 48"/>
          <p:cNvSpPr>
            <a:spLocks noChangeAspect="1"/>
          </p:cNvSpPr>
          <p:nvPr/>
        </p:nvSpPr>
        <p:spPr>
          <a:xfrm>
            <a:off x="4722872" y="4967936"/>
            <a:ext cx="1760400" cy="1760400"/>
          </a:xfrm>
          <a:prstGeom prst="ellipse">
            <a:avLst/>
          </a:prstGeom>
          <a:solidFill>
            <a:srgbClr val="0066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0" name="群組 49"/>
          <p:cNvGrpSpPr/>
          <p:nvPr/>
        </p:nvGrpSpPr>
        <p:grpSpPr>
          <a:xfrm>
            <a:off x="6741250" y="4961440"/>
            <a:ext cx="1760537" cy="1760537"/>
            <a:chOff x="395536" y="1148327"/>
            <a:chExt cx="1760537" cy="1760537"/>
          </a:xfrm>
          <a:solidFill>
            <a:srgbClr val="7030A0"/>
          </a:solidFill>
        </p:grpSpPr>
        <p:sp>
          <p:nvSpPr>
            <p:cNvPr id="51" name="橢圓 50"/>
            <p:cNvSpPr>
              <a:spLocks noChangeAspect="1"/>
            </p:cNvSpPr>
            <p:nvPr/>
          </p:nvSpPr>
          <p:spPr>
            <a:xfrm>
              <a:off x="395536" y="1148327"/>
              <a:ext cx="1760537" cy="1760537"/>
            </a:xfrm>
            <a:prstGeom prst="ellipse">
              <a:avLst/>
            </a:prstGeom>
            <a:grpFill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＞形箭號 4"/>
            <p:cNvSpPr/>
            <p:nvPr/>
          </p:nvSpPr>
          <p:spPr>
            <a:xfrm>
              <a:off x="594176" y="1452332"/>
              <a:ext cx="1312657" cy="1152525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txBody>
            <a:bodyPr spcFirstLastPara="0" vert="horz" wrap="square" lIns="48260" tIns="24130" rIns="0" bIns="24130" numCol="1" spcCol="1270" anchor="ctr" anchorCtr="0">
              <a:noAutofit/>
            </a:bodyPr>
            <a:lstStyle/>
            <a:p>
              <a:pPr marL="0" marR="0" lvl="0" indent="0" algn="ctr" defTabSz="1689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/>
                  <a:ea typeface="微軟正黑體"/>
                  <a:cs typeface="+mn-cs"/>
                </a:rPr>
                <a:t>四教環境</a:t>
              </a:r>
              <a:endPara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3689570" y="594073"/>
            <a:ext cx="1760537" cy="1760537"/>
            <a:chOff x="395536" y="1148327"/>
            <a:chExt cx="1760537" cy="1760537"/>
          </a:xfrm>
          <a:solidFill>
            <a:srgbClr val="C00000"/>
          </a:solidFill>
        </p:grpSpPr>
        <p:sp>
          <p:nvSpPr>
            <p:cNvPr id="54" name="橢圓 53"/>
            <p:cNvSpPr>
              <a:spLocks noChangeAspect="1"/>
            </p:cNvSpPr>
            <p:nvPr/>
          </p:nvSpPr>
          <p:spPr>
            <a:xfrm>
              <a:off x="395536" y="1148327"/>
              <a:ext cx="1760537" cy="1760537"/>
            </a:xfrm>
            <a:prstGeom prst="ellipse">
              <a:avLst/>
            </a:prstGeom>
            <a:grpFill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＞形箭號 4"/>
            <p:cNvSpPr/>
            <p:nvPr/>
          </p:nvSpPr>
          <p:spPr>
            <a:xfrm>
              <a:off x="624648" y="1441399"/>
              <a:ext cx="1312657" cy="11525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txBody>
            <a:bodyPr spcFirstLastPara="0" vert="horz" wrap="square" lIns="48260" tIns="24130" rIns="0" bIns="24130" numCol="1" spcCol="1270" anchor="ctr" anchorCtr="0">
              <a:noAutofit/>
            </a:bodyPr>
            <a:lstStyle/>
            <a:p>
              <a:pPr marL="0" marR="0" lvl="0" indent="0" algn="ctr" defTabSz="1689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/>
                  <a:ea typeface="微軟正黑體"/>
                  <a:cs typeface="+mn-cs"/>
                </a:rPr>
                <a:t>實在成功</a:t>
              </a:r>
              <a:endPara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</p:grpSp>
      <p:sp>
        <p:nvSpPr>
          <p:cNvPr id="56" name="＞形箭號 4"/>
          <p:cNvSpPr/>
          <p:nvPr/>
        </p:nvSpPr>
        <p:spPr>
          <a:xfrm>
            <a:off x="2877554" y="5251879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二元揚才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57" name="＞形箭號 4"/>
          <p:cNvSpPr/>
          <p:nvPr/>
        </p:nvSpPr>
        <p:spPr>
          <a:xfrm>
            <a:off x="4946743" y="5265532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三化教育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58" name="＞形箭號 4"/>
          <p:cNvSpPr/>
          <p:nvPr/>
        </p:nvSpPr>
        <p:spPr>
          <a:xfrm>
            <a:off x="1845012" y="3795416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五力全開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59" name="＞形箭號 4"/>
          <p:cNvSpPr/>
          <p:nvPr/>
        </p:nvSpPr>
        <p:spPr>
          <a:xfrm>
            <a:off x="3915671" y="3766681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六零文化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60" name="＞形箭號 4"/>
          <p:cNvSpPr/>
          <p:nvPr/>
        </p:nvSpPr>
        <p:spPr>
          <a:xfrm>
            <a:off x="5995465" y="3809864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七面整合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61" name="＞形箭號 4"/>
          <p:cNvSpPr/>
          <p:nvPr/>
        </p:nvSpPr>
        <p:spPr>
          <a:xfrm>
            <a:off x="2878014" y="2309323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八個習慣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62" name="＞形箭號 4"/>
          <p:cNvSpPr/>
          <p:nvPr/>
        </p:nvSpPr>
        <p:spPr>
          <a:xfrm>
            <a:off x="4966038" y="2309322"/>
            <a:ext cx="1312657" cy="1152525"/>
          </a:xfrm>
          <a:prstGeom prst="rect">
            <a:avLst/>
          </a:prstGeom>
          <a:grpFill/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久久商水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3540" y="46365"/>
            <a:ext cx="8456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122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8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8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"/>
                            </p:stCondLst>
                            <p:childTnLst>
                              <p:par>
                                <p:cTn id="43" presetID="10" presetClass="exit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"/>
                            </p:stCondLst>
                            <p:childTnLst>
                              <p:par>
                                <p:cTn id="53" presetID="10" presetClass="exit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" name="Freeform 16"/>
          <p:cNvSpPr>
            <a:spLocks/>
          </p:cNvSpPr>
          <p:nvPr/>
        </p:nvSpPr>
        <p:spPr bwMode="gray">
          <a:xfrm>
            <a:off x="8257423" y="4779025"/>
            <a:ext cx="759383" cy="377002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5BBE4E">
                  <a:gamma/>
                  <a:tint val="48627"/>
                  <a:invGamma/>
                </a:srgbClr>
              </a:gs>
              <a:gs pos="50000">
                <a:srgbClr val="5BBE4E">
                  <a:alpha val="0"/>
                </a:srgbClr>
              </a:gs>
              <a:gs pos="100000">
                <a:srgbClr val="5BBE4E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Freeform 18"/>
          <p:cNvSpPr>
            <a:spLocks/>
          </p:cNvSpPr>
          <p:nvPr/>
        </p:nvSpPr>
        <p:spPr bwMode="gray">
          <a:xfrm>
            <a:off x="8037710" y="6232347"/>
            <a:ext cx="759383" cy="377001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8F038F">
                  <a:gamma/>
                  <a:tint val="48627"/>
                  <a:invGamma/>
                </a:srgbClr>
              </a:gs>
              <a:gs pos="50000">
                <a:srgbClr val="8F038F">
                  <a:alpha val="0"/>
                </a:srgbClr>
              </a:gs>
              <a:gs pos="100000">
                <a:srgbClr val="8F038F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Freeform 16"/>
          <p:cNvSpPr>
            <a:spLocks/>
          </p:cNvSpPr>
          <p:nvPr/>
        </p:nvSpPr>
        <p:spPr bwMode="gray">
          <a:xfrm>
            <a:off x="8095982" y="6128792"/>
            <a:ext cx="770778" cy="48180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5BBE4E">
                  <a:gamma/>
                  <a:tint val="48627"/>
                  <a:invGamma/>
                </a:srgbClr>
              </a:gs>
              <a:gs pos="50000">
                <a:srgbClr val="5BBE4E">
                  <a:alpha val="0"/>
                </a:srgbClr>
              </a:gs>
              <a:gs pos="100000">
                <a:srgbClr val="5BBE4E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四角星形 31"/>
          <p:cNvSpPr/>
          <p:nvPr/>
        </p:nvSpPr>
        <p:spPr>
          <a:xfrm>
            <a:off x="6451600" y="405155"/>
            <a:ext cx="177800" cy="198437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四角星形 34"/>
          <p:cNvSpPr/>
          <p:nvPr/>
        </p:nvSpPr>
        <p:spPr>
          <a:xfrm>
            <a:off x="8316416" y="649629"/>
            <a:ext cx="177800" cy="198438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四角星形 35"/>
          <p:cNvSpPr/>
          <p:nvPr/>
        </p:nvSpPr>
        <p:spPr>
          <a:xfrm>
            <a:off x="1866237" y="166816"/>
            <a:ext cx="177800" cy="196850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四角星形 38"/>
          <p:cNvSpPr/>
          <p:nvPr/>
        </p:nvSpPr>
        <p:spPr>
          <a:xfrm>
            <a:off x="827088" y="503580"/>
            <a:ext cx="177800" cy="198437"/>
          </a:xfrm>
          <a:prstGeom prst="star4">
            <a:avLst>
              <a:gd name="adj" fmla="val 678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3228" y="166816"/>
            <a:ext cx="8456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C:\Users\admin\Desktop\超越自己．邁向成功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40873"/>
            <a:ext cx="5858238" cy="57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33228" y="6346732"/>
            <a:ext cx="7662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附記：「超越自己．邁向成功」圓形圖像</a:t>
            </a:r>
            <a:r>
              <a:rPr lang="en-US" altLang="zh-TW" sz="1200" dirty="0"/>
              <a:t>(</a:t>
            </a:r>
            <a:r>
              <a:rPr lang="zh-TW" altLang="en-US" sz="1200" dirty="0"/>
              <a:t>參考成功商水：商水有夢，成功相隨──十全十美之三角圖形意像另畫成圓）為新北市退休校長高元杰先生於 </a:t>
            </a:r>
            <a:r>
              <a:rPr lang="en-US" altLang="zh-TW" sz="1200" dirty="0"/>
              <a:t>2020.1.17</a:t>
            </a:r>
            <a:r>
              <a:rPr lang="zh-TW" altLang="en-US" sz="1200" dirty="0"/>
              <a:t>受成功商水邀請蒞校進行教師共備課程講座活動之簡報圖檔。</a:t>
            </a:r>
          </a:p>
        </p:txBody>
      </p:sp>
    </p:spTree>
    <p:extLst>
      <p:ext uri="{BB962C8B-B14F-4D97-AF65-F5344CB8AC3E}">
        <p14:creationId xmlns:p14="http://schemas.microsoft.com/office/powerpoint/2010/main" val="138565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8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8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"/>
                            </p:stCondLst>
                            <p:childTnLst>
                              <p:par>
                                <p:cTn id="22" presetID="10" presetClass="exit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352075" y="5733256"/>
            <a:ext cx="8208962" cy="720080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翻轉教育要成功．適性揚才在商水．成就每一個孩子</a:t>
            </a:r>
            <a:endParaRPr lang="zh-TW" altLang="en-US" sz="40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395288" y="172467"/>
            <a:ext cx="1760537" cy="1760537"/>
            <a:chOff x="395536" y="1148327"/>
            <a:chExt cx="1760537" cy="1760537"/>
          </a:xfrm>
        </p:grpSpPr>
        <p:sp>
          <p:nvSpPr>
            <p:cNvPr id="35" name="橢圓 34"/>
            <p:cNvSpPr>
              <a:spLocks noChangeAspect="1"/>
            </p:cNvSpPr>
            <p:nvPr/>
          </p:nvSpPr>
          <p:spPr>
            <a:xfrm>
              <a:off x="395536" y="1148327"/>
              <a:ext cx="1760537" cy="176053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＞形箭號 4"/>
            <p:cNvSpPr/>
            <p:nvPr/>
          </p:nvSpPr>
          <p:spPr>
            <a:xfrm>
              <a:off x="594176" y="1452332"/>
              <a:ext cx="1312657" cy="11525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txBody>
            <a:bodyPr spcFirstLastPara="0" vert="horz" wrap="square" lIns="48260" tIns="24130" rIns="0" bIns="24130" numCol="1" spcCol="1270" anchor="ctr" anchorCtr="0">
              <a:noAutofit/>
            </a:bodyPr>
            <a:lstStyle/>
            <a:p>
              <a:pPr marL="0" marR="0" lvl="0" indent="0" algn="ctr" defTabSz="1689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/>
                  <a:ea typeface="微軟正黑體"/>
                  <a:cs typeface="+mn-cs"/>
                </a:rPr>
                <a:t>一流學府</a:t>
              </a:r>
              <a:endPara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93" y="773220"/>
            <a:ext cx="7500996" cy="2871680"/>
          </a:xfrm>
          <a:prstGeom prst="rect">
            <a:avLst/>
          </a:prstGeom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5044291" y="2947878"/>
            <a:ext cx="3852762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選技職</a:t>
            </a:r>
            <a:endParaRPr kumimoji="1" lang="en-US" altLang="zh-TW" sz="6600" b="1" i="0" u="none" strike="noStrike" kern="0" cap="none" spc="50" normalizeH="0" baseline="0" noProof="0" dirty="0" smtClean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algn="ctr" defTabSz="91440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好好讀</a:t>
            </a:r>
            <a:endParaRPr kumimoji="1" lang="en-US" altLang="zh-TW" sz="6600" b="1" i="0" u="none" strike="noStrike" kern="0" cap="none" spc="50" normalizeH="0" baseline="0" noProof="0" dirty="0" smtClean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algn="ctr" defTabSz="91440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有前途</a:t>
            </a:r>
            <a:endParaRPr kumimoji="1" lang="zh-TW" altLang="en-US" sz="66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 rot="20478830">
            <a:off x="1047490" y="4231015"/>
            <a:ext cx="3821707" cy="9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0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在地就學</a:t>
            </a:r>
            <a:endParaRPr kumimoji="1" lang="en-US" altLang="zh-TW" sz="6000" b="1" i="0" u="none" strike="noStrike" kern="0" cap="none" spc="50" normalizeH="0" baseline="0" noProof="0" dirty="0" smtClean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61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800"/>
          </a:p>
        </p:txBody>
      </p:sp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7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二元揚才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95536" y="6093296"/>
            <a:ext cx="8208962" cy="61206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專門與學術</a:t>
            </a:r>
            <a:r>
              <a:rPr lang="zh-TW" altLang="en-US" sz="36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並存．</a:t>
            </a:r>
            <a:r>
              <a:rPr lang="zh-TW" alt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升學及就業</a:t>
            </a:r>
            <a:r>
              <a:rPr lang="zh-TW" altLang="en-US" sz="36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兼顧</a:t>
            </a:r>
            <a:endParaRPr lang="zh-TW" altLang="en-US" sz="36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1835696" y="1628800"/>
            <a:ext cx="5354513" cy="4392488"/>
            <a:chOff x="1897991" y="2067207"/>
            <a:chExt cx="5354513" cy="4392488"/>
          </a:xfrm>
        </p:grpSpPr>
        <p:sp>
          <p:nvSpPr>
            <p:cNvPr id="18" name="Oval 4"/>
            <p:cNvSpPr>
              <a:spLocks noChangeArrowheads="1"/>
            </p:cNvSpPr>
            <p:nvPr/>
          </p:nvSpPr>
          <p:spPr bwMode="gray">
            <a:xfrm>
              <a:off x="2625266" y="2465632"/>
              <a:ext cx="3956050" cy="3881437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CC">
                          <a:gamma/>
                          <a:shade val="60784"/>
                          <a:invGamma/>
                        </a:srgbClr>
                      </a:gs>
                      <a:gs pos="100000">
                        <a:srgbClr val="FFFFCC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9" name="Oval 5"/>
            <p:cNvSpPr>
              <a:spLocks noChangeArrowheads="1"/>
            </p:cNvSpPr>
            <p:nvPr/>
          </p:nvSpPr>
          <p:spPr bwMode="gray">
            <a:xfrm>
              <a:off x="2842753" y="2672007"/>
              <a:ext cx="3490913" cy="3490912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CC">
                          <a:gamma/>
                          <a:shade val="60784"/>
                          <a:invGamma/>
                        </a:srgbClr>
                      </a:gs>
                      <a:gs pos="100000">
                        <a:srgbClr val="FFFFCC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" name="Oval 6"/>
            <p:cNvSpPr>
              <a:spLocks noChangeArrowheads="1"/>
            </p:cNvSpPr>
            <p:nvPr/>
          </p:nvSpPr>
          <p:spPr bwMode="gray">
            <a:xfrm>
              <a:off x="3058653" y="2999032"/>
              <a:ext cx="2973388" cy="2973387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CC">
                          <a:gamma/>
                          <a:shade val="60784"/>
                          <a:invGamma/>
                        </a:srgbClr>
                      </a:gs>
                      <a:gs pos="100000">
                        <a:srgbClr val="FFFFCC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gray">
            <a:xfrm rot="30644363">
              <a:off x="2301416" y="4297607"/>
              <a:ext cx="1871662" cy="1855787"/>
            </a:xfrm>
            <a:prstGeom prst="chevron">
              <a:avLst>
                <a:gd name="adj" fmla="val 28655"/>
              </a:avLst>
            </a:prstGeom>
            <a:solidFill>
              <a:srgbClr val="99CC00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22" name="AutoShape 9"/>
            <p:cNvSpPr>
              <a:spLocks noChangeArrowheads="1"/>
            </p:cNvSpPr>
            <p:nvPr/>
          </p:nvSpPr>
          <p:spPr bwMode="gray">
            <a:xfrm rot="23388254">
              <a:off x="4847766" y="4310307"/>
              <a:ext cx="1871662" cy="1855787"/>
            </a:xfrm>
            <a:prstGeom prst="chevron">
              <a:avLst>
                <a:gd name="adj" fmla="val 28655"/>
              </a:avLst>
            </a:prstGeom>
            <a:solidFill>
              <a:schemeClr val="hlink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gray">
            <a:xfrm>
              <a:off x="3490453" y="2560584"/>
              <a:ext cx="204311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TW" altLang="en-US" sz="2400" b="1" dirty="0" smtClean="0">
                  <a:solidFill>
                    <a:srgbClr val="FFFBFC"/>
                  </a:solidFill>
                  <a:latin typeface="微軟正黑體" pitchFamily="34" charset="-120"/>
                  <a:ea typeface="微軟正黑體" pitchFamily="34" charset="-120"/>
                </a:rPr>
                <a:t>學校發展</a:t>
              </a:r>
              <a:r>
                <a:rPr lang="en-US" altLang="zh-TW" sz="2400" b="1" dirty="0" smtClean="0">
                  <a:solidFill>
                    <a:srgbClr val="FFFBFC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400" b="1" dirty="0" smtClean="0">
                  <a:solidFill>
                    <a:srgbClr val="FFFBFC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2400" b="1" dirty="0" smtClean="0">
                  <a:solidFill>
                    <a:srgbClr val="FFFBFC"/>
                  </a:solidFill>
                  <a:latin typeface="微軟正黑體" pitchFamily="34" charset="-120"/>
                  <a:ea typeface="微軟正黑體" pitchFamily="34" charset="-120"/>
                </a:rPr>
                <a:t>社區資源</a:t>
              </a:r>
              <a:endParaRPr lang="en-US" altLang="zh-TW" sz="2400" b="1" dirty="0">
                <a:solidFill>
                  <a:srgbClr val="FFFBF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Text Box 5"/>
            <p:cNvSpPr txBox="1">
              <a:spLocks noChangeArrowheads="1"/>
            </p:cNvSpPr>
            <p:nvPr/>
          </p:nvSpPr>
          <p:spPr bwMode="gray">
            <a:xfrm>
              <a:off x="3616891" y="3989395"/>
              <a:ext cx="1898129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  <a:cs typeface="Arial" charset="0"/>
                </a:rPr>
                <a:t>優質多元</a:t>
              </a:r>
              <a:endPara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  <a:p>
              <a:pPr algn="ctr"/>
              <a:r>
                <a:rPr lang="zh-TW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  <a:cs typeface="Arial" charset="0"/>
                </a:rPr>
                <a:t>卓越永續</a:t>
              </a:r>
              <a:endPara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gray">
            <a:xfrm>
              <a:off x="5030260" y="4693544"/>
              <a:ext cx="1872208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3200" b="1" dirty="0" smtClean="0">
                  <a:solidFill>
                    <a:srgbClr val="FFFBFC"/>
                  </a:solidFill>
                  <a:latin typeface="微軟正黑體" pitchFamily="34" charset="-120"/>
                  <a:ea typeface="微軟正黑體" pitchFamily="34" charset="-120"/>
                </a:rPr>
                <a:t>專門</a:t>
              </a:r>
              <a:endParaRPr lang="en-US" altLang="zh-TW" sz="3200" b="1" dirty="0" smtClean="0">
                <a:solidFill>
                  <a:srgbClr val="FFFBFC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0" hangingPunct="0"/>
              <a:r>
                <a:rPr lang="zh-TW" altLang="en-US" sz="3200" b="1" dirty="0" smtClean="0">
                  <a:solidFill>
                    <a:srgbClr val="FFFBFC"/>
                  </a:solidFill>
                  <a:latin typeface="微軟正黑體" pitchFamily="34" charset="-120"/>
                  <a:ea typeface="微軟正黑體" pitchFamily="34" charset="-120"/>
                </a:rPr>
                <a:t>學程</a:t>
              </a:r>
              <a:endParaRPr lang="en-US" altLang="zh-TW" sz="3200" b="1" dirty="0">
                <a:solidFill>
                  <a:srgbClr val="FFFBF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Rectangle 11"/>
            <p:cNvSpPr>
              <a:spLocks noChangeArrowheads="1"/>
            </p:cNvSpPr>
            <p:nvPr/>
          </p:nvSpPr>
          <p:spPr bwMode="gray">
            <a:xfrm>
              <a:off x="2231337" y="5041720"/>
              <a:ext cx="184861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3200" b="1" dirty="0" smtClean="0">
                  <a:solidFill>
                    <a:srgbClr val="FFFBFC"/>
                  </a:solidFill>
                  <a:latin typeface="微軟正黑體" pitchFamily="34" charset="-120"/>
                  <a:ea typeface="微軟正黑體" pitchFamily="34" charset="-120"/>
                </a:rPr>
                <a:t>進路</a:t>
              </a:r>
              <a:endParaRPr lang="en-US" altLang="zh-TW" sz="3200" b="1" dirty="0">
                <a:solidFill>
                  <a:srgbClr val="FFFBF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" name="AutoShape 9"/>
            <p:cNvSpPr>
              <a:spLocks noChangeArrowheads="1"/>
            </p:cNvSpPr>
            <p:nvPr/>
          </p:nvSpPr>
          <p:spPr bwMode="gray">
            <a:xfrm rot="16200000">
              <a:off x="3609517" y="2075144"/>
              <a:ext cx="1871662" cy="1855787"/>
            </a:xfrm>
            <a:prstGeom prst="chevron">
              <a:avLst>
                <a:gd name="adj" fmla="val 28655"/>
              </a:avLst>
            </a:prstGeom>
            <a:solidFill>
              <a:srgbClr val="00B0F0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00B0F0"/>
              </a:extrusionClr>
            </a:sp3d>
            <a:extLst/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gray">
            <a:xfrm>
              <a:off x="3653013" y="2358141"/>
              <a:ext cx="1848619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3200" b="1" dirty="0" smtClean="0">
                  <a:solidFill>
                    <a:srgbClr val="FFFBFC"/>
                  </a:solidFill>
                  <a:latin typeface="微軟正黑體" pitchFamily="34" charset="-120"/>
                  <a:ea typeface="微軟正黑體" pitchFamily="34" charset="-120"/>
                </a:rPr>
                <a:t>學術</a:t>
              </a:r>
              <a:endParaRPr lang="en-US" altLang="zh-TW" sz="3200" b="1" dirty="0" smtClean="0">
                <a:solidFill>
                  <a:srgbClr val="FFFBFC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0" hangingPunct="0"/>
              <a:r>
                <a:rPr lang="zh-TW" altLang="en-US" sz="3200" b="1" dirty="0" smtClean="0">
                  <a:solidFill>
                    <a:srgbClr val="FFFBFC"/>
                  </a:solidFill>
                  <a:latin typeface="微軟正黑體" pitchFamily="34" charset="-120"/>
                  <a:ea typeface="微軟正黑體" pitchFamily="34" charset="-120"/>
                </a:rPr>
                <a:t>學程</a:t>
              </a:r>
              <a:endParaRPr lang="en-US" altLang="zh-TW" sz="3200" b="1" dirty="0">
                <a:solidFill>
                  <a:srgbClr val="FFFBF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1" name="Text Box 5"/>
            <p:cNvSpPr txBox="1">
              <a:spLocks noChangeArrowheads="1"/>
            </p:cNvSpPr>
            <p:nvPr/>
          </p:nvSpPr>
          <p:spPr bwMode="gray">
            <a:xfrm>
              <a:off x="1897991" y="3224567"/>
              <a:ext cx="189812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  <a:cs typeface="Arial" charset="0"/>
                </a:rPr>
                <a:t>學習輔導</a:t>
              </a:r>
              <a:endPara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  <p:sp>
          <p:nvSpPr>
            <p:cNvPr id="33" name="Text Box 5"/>
            <p:cNvSpPr txBox="1">
              <a:spLocks noChangeArrowheads="1"/>
            </p:cNvSpPr>
            <p:nvPr/>
          </p:nvSpPr>
          <p:spPr bwMode="gray">
            <a:xfrm>
              <a:off x="3599278" y="5936475"/>
              <a:ext cx="189812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  <a:cs typeface="Arial" charset="0"/>
                </a:rPr>
                <a:t>生活輔導</a:t>
              </a:r>
              <a:endPara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  <p:sp>
          <p:nvSpPr>
            <p:cNvPr id="37" name="Text Box 5"/>
            <p:cNvSpPr txBox="1">
              <a:spLocks noChangeArrowheads="1"/>
            </p:cNvSpPr>
            <p:nvPr/>
          </p:nvSpPr>
          <p:spPr bwMode="gray">
            <a:xfrm>
              <a:off x="5354375" y="3242889"/>
              <a:ext cx="189812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itchFamily="34" charset="-120"/>
                  <a:ea typeface="微軟正黑體" pitchFamily="34" charset="-120"/>
                  <a:cs typeface="Arial" charset="0"/>
                </a:rPr>
                <a:t>生涯輔導</a:t>
              </a:r>
              <a:endPara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endParaRPr>
            </a:p>
          </p:txBody>
        </p:sp>
      </p:grpSp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7" r="78929"/>
          <a:stretch/>
        </p:blipFill>
        <p:spPr>
          <a:xfrm>
            <a:off x="2252776" y="1254131"/>
            <a:ext cx="1166699" cy="1351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60594" b="19703"/>
          <a:stretch/>
        </p:blipFill>
        <p:spPr>
          <a:xfrm>
            <a:off x="6793256" y="4373283"/>
            <a:ext cx="2216064" cy="135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4" t="60594" r="39392" b="19703"/>
          <a:stretch/>
        </p:blipFill>
        <p:spPr>
          <a:xfrm>
            <a:off x="7104538" y="2853875"/>
            <a:ext cx="1145309" cy="135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圖片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80297" r="59025"/>
          <a:stretch/>
        </p:blipFill>
        <p:spPr>
          <a:xfrm>
            <a:off x="827962" y="2844560"/>
            <a:ext cx="1134380" cy="1351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5" t="80297" r="39223"/>
          <a:stretch/>
        </p:blipFill>
        <p:spPr>
          <a:xfrm>
            <a:off x="780930" y="4430770"/>
            <a:ext cx="1154546" cy="1351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2" descr="C:\Users\user-pc\Desktop\20160301\Facebook\FB_IMG_1452232973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05" y="865981"/>
            <a:ext cx="3442678" cy="19981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5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資訊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64" y="1916832"/>
            <a:ext cx="254849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8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1383667" y="6109286"/>
            <a:ext cx="8208962" cy="63651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全人化．優質化．差異化</a:t>
            </a:r>
            <a:endParaRPr lang="zh-TW" altLang="en-US" sz="24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olidFill>
            <a:srgbClr val="0066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三化教育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53" y="1052622"/>
            <a:ext cx="2858487" cy="5056664"/>
          </a:xfrm>
          <a:prstGeom prst="rect">
            <a:avLst/>
          </a:prstGeom>
        </p:spPr>
      </p:pic>
      <p:pic>
        <p:nvPicPr>
          <p:cNvPr id="6148" name="Picture 4" descr="C:\Users\admin\Desktop\商業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99" y="1340768"/>
            <a:ext cx="286857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25" y="966845"/>
            <a:ext cx="2897396" cy="5126451"/>
          </a:xfrm>
          <a:prstGeom prst="rect">
            <a:avLst/>
          </a:prstGeom>
        </p:spPr>
      </p:pic>
      <p:sp>
        <p:nvSpPr>
          <p:cNvPr id="24" name="Rectangle 51"/>
          <p:cNvSpPr>
            <a:spLocks noChangeArrowheads="1"/>
          </p:cNvSpPr>
          <p:nvPr/>
        </p:nvSpPr>
        <p:spPr bwMode="auto">
          <a:xfrm rot="5400000" flipV="1">
            <a:off x="4632325" y="-3294062"/>
            <a:ext cx="58738" cy="8526462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00B0F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 rot="5400000" flipV="1">
            <a:off x="4522788" y="-3506787"/>
            <a:ext cx="60325" cy="87455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80808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E163-2A57-4FBE-886C-3CFCCA019521}" type="slidenum">
              <a:rPr lang="en-US" altLang="zh-TW" smtClean="0">
                <a:solidFill>
                  <a:srgbClr val="FFFFFF"/>
                </a:solidFill>
              </a:rPr>
              <a:pPr/>
              <a:t>9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1" name="橢圓 10"/>
          <p:cNvSpPr>
            <a:spLocks noChangeAspect="1"/>
          </p:cNvSpPr>
          <p:nvPr/>
        </p:nvSpPr>
        <p:spPr>
          <a:xfrm>
            <a:off x="395536" y="156432"/>
            <a:ext cx="1760400" cy="1760400"/>
          </a:xfrm>
          <a:prstGeom prst="ellipse">
            <a:avLst/>
          </a:prstGeom>
          <a:solidFill>
            <a:srgbClr val="7030A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＞形箭號 4"/>
          <p:cNvSpPr/>
          <p:nvPr/>
        </p:nvSpPr>
        <p:spPr>
          <a:xfrm>
            <a:off x="618947" y="441045"/>
            <a:ext cx="1312657" cy="1152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txBody>
          <a:bodyPr spcFirstLastPara="0" vert="horz" wrap="square" lIns="48260" tIns="24130" rIns="0" bIns="2413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四教環境 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55825" y="177613"/>
            <a:ext cx="666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商水有夢．成功相隨．十全十美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9" y="1337070"/>
            <a:ext cx="2787999" cy="49328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8" y="1988840"/>
            <a:ext cx="2603410" cy="4606292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827534" y="6093296"/>
            <a:ext cx="8208962" cy="73107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25000" endPos="50000" dist="29997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身教．言教．心教．境境</a:t>
            </a:r>
            <a:endParaRPr lang="en-US" altLang="zh-TW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004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00TGp_globalcity_light_ani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400TGp_globalcity_light_ani</Template>
  <TotalTime>4471</TotalTime>
  <Words>928</Words>
  <Application>Microsoft Office PowerPoint</Application>
  <PresentationFormat>如螢幕大小 (4:3)</PresentationFormat>
  <Paragraphs>160</Paragraphs>
  <Slides>27</Slides>
  <Notes>13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400TGp_globalcity_light_ani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TCVS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101學年度校長遴選  國立恆春工商</dc:title>
  <dc:creator>user</dc:creator>
  <cp:lastModifiedBy>admin</cp:lastModifiedBy>
  <cp:revision>424</cp:revision>
  <cp:lastPrinted>2016-03-11T00:31:58Z</cp:lastPrinted>
  <dcterms:created xsi:type="dcterms:W3CDTF">2012-07-01T17:35:25Z</dcterms:created>
  <dcterms:modified xsi:type="dcterms:W3CDTF">2020-08-31T05:20:38Z</dcterms:modified>
</cp:coreProperties>
</file>